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62" r:id="rId3"/>
    <p:sldId id="272" r:id="rId4"/>
    <p:sldId id="257" r:id="rId5"/>
    <p:sldId id="275" r:id="rId6"/>
    <p:sldId id="271" r:id="rId7"/>
    <p:sldId id="273" r:id="rId8"/>
    <p:sldId id="274" r:id="rId9"/>
    <p:sldId id="286" r:id="rId10"/>
    <p:sldId id="287" r:id="rId11"/>
    <p:sldId id="276" r:id="rId12"/>
    <p:sldId id="268" r:id="rId13"/>
    <p:sldId id="277" r:id="rId14"/>
    <p:sldId id="278" r:id="rId15"/>
    <p:sldId id="280" r:id="rId16"/>
    <p:sldId id="288" r:id="rId17"/>
    <p:sldId id="289" r:id="rId18"/>
    <p:sldId id="290" r:id="rId19"/>
    <p:sldId id="291" r:id="rId20"/>
    <p:sldId id="281" r:id="rId21"/>
    <p:sldId id="269" r:id="rId22"/>
    <p:sldId id="282" r:id="rId23"/>
    <p:sldId id="285" r:id="rId24"/>
    <p:sldId id="284" r:id="rId25"/>
    <p:sldId id="270" r:id="rId26"/>
    <p:sldId id="263" r:id="rId27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2C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3" autoAdjust="0"/>
    <p:restoredTop sz="75275" autoAdjust="0"/>
  </p:normalViewPr>
  <p:slideViewPr>
    <p:cSldViewPr>
      <p:cViewPr varScale="1">
        <p:scale>
          <a:sx n="53" d="100"/>
          <a:sy n="53" d="100"/>
        </p:scale>
        <p:origin x="-75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3E29D2A-017D-4E02-BA9C-046AF8EDB35E}" type="datetimeFigureOut">
              <a:rPr lang="es-ES"/>
              <a:pPr>
                <a:defRPr/>
              </a:pPr>
              <a:t>21/06/2010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GB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74C3E36-7716-4851-8AE9-E1BE9175E03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ES" dirty="0" smtClean="0">
                <a:ea typeface="Geneva"/>
                <a:cs typeface="Geneva"/>
              </a:rPr>
              <a:t>Presentación</a:t>
            </a:r>
            <a:r>
              <a:rPr lang="es-ES" baseline="0" dirty="0" smtClean="0">
                <a:ea typeface="Geneva"/>
                <a:cs typeface="Geneva"/>
              </a:rPr>
              <a:t> </a:t>
            </a:r>
          </a:p>
          <a:p>
            <a:pPr eaLnBrk="1" hangingPunct="1">
              <a:spcBef>
                <a:spcPct val="0"/>
              </a:spcBef>
            </a:pPr>
            <a:endParaRPr lang="en-US" dirty="0" smtClean="0">
              <a:ea typeface="Geneva"/>
              <a:cs typeface="Geneva"/>
            </a:endParaRPr>
          </a:p>
        </p:txBody>
      </p:sp>
      <p:sp>
        <p:nvSpPr>
          <p:cNvPr id="1638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D05F08-F5C6-4E1B-95F5-1E6A70DFC8A4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We</a:t>
            </a:r>
            <a:r>
              <a:rPr lang="es-ES" dirty="0" smtClean="0"/>
              <a:t> use </a:t>
            </a:r>
            <a:r>
              <a:rPr lang="es-ES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asimetrick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perspective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realistic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adaptation</a:t>
            </a:r>
            <a:r>
              <a:rPr lang="es-ES" baseline="0" dirty="0" smtClean="0"/>
              <a:t>,</a:t>
            </a:r>
          </a:p>
          <a:p>
            <a:r>
              <a:rPr lang="es-ES" baseline="0" dirty="0" smtClean="0"/>
              <a:t>And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combine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stereoscopic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representation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perspective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adaptation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spectacular.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interact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virtual </a:t>
            </a:r>
            <a:r>
              <a:rPr lang="es-ES" dirty="0" err="1" smtClean="0"/>
              <a:t>world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Nintendo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Wii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Remote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orientation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navegate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The</a:t>
            </a:r>
            <a:r>
              <a:rPr lang="es-ES" baseline="0" dirty="0" smtClean="0"/>
              <a:t> auxiliar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gesture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seven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gestures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defined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gesture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defined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diferent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movement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To</a:t>
            </a:r>
            <a:r>
              <a:rPr lang="es-ES" baseline="0" dirty="0" smtClean="0"/>
              <a:t> capture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movement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nunchuck</a:t>
            </a:r>
            <a:r>
              <a:rPr lang="es-ES" baseline="0" dirty="0" smtClean="0"/>
              <a:t> auxiliar </a:t>
            </a:r>
            <a:r>
              <a:rPr lang="es-ES" baseline="0" dirty="0" err="1" smtClean="0"/>
              <a:t>controller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experiments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data </a:t>
            </a:r>
            <a:r>
              <a:rPr lang="es-ES" baseline="0" dirty="0" err="1" smtClean="0"/>
              <a:t>samples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captured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gestures</a:t>
            </a:r>
            <a:r>
              <a:rPr lang="es-ES" baseline="0" dirty="0" smtClean="0"/>
              <a:t>. </a:t>
            </a:r>
          </a:p>
          <a:p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had</a:t>
            </a:r>
            <a:r>
              <a:rPr lang="es-ES" baseline="0" dirty="0" smtClean="0"/>
              <a:t> done 20 </a:t>
            </a:r>
            <a:r>
              <a:rPr lang="es-ES" baseline="0" dirty="0" err="1" smtClean="0"/>
              <a:t>repetitions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gesture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had</a:t>
            </a:r>
            <a:r>
              <a:rPr lang="es-ES" baseline="0" dirty="0" smtClean="0"/>
              <a:t> 7 </a:t>
            </a:r>
            <a:r>
              <a:rPr lang="es-ES" baseline="0" dirty="0" err="1" smtClean="0"/>
              <a:t>gesetures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700 </a:t>
            </a:r>
            <a:r>
              <a:rPr lang="es-ES" baseline="0" dirty="0" err="1" smtClean="0"/>
              <a:t>samples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database</a:t>
            </a:r>
            <a:r>
              <a:rPr lang="es-E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samples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clasification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algorithm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evaluated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A </a:t>
            </a:r>
            <a:r>
              <a:rPr lang="es-ES" baseline="0" dirty="0" err="1" smtClean="0"/>
              <a:t>leave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algorithms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accuracy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graphs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test.</a:t>
            </a:r>
          </a:p>
          <a:p>
            <a:r>
              <a:rPr lang="es-ES" baseline="0" dirty="0" smtClean="0"/>
              <a:t>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data </a:t>
            </a:r>
            <a:r>
              <a:rPr lang="es-ES" baseline="0" dirty="0" err="1" smtClean="0"/>
              <a:t>samples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, and are </a:t>
            </a:r>
            <a:r>
              <a:rPr lang="es-ES" baseline="0" dirty="0" err="1" smtClean="0"/>
              <a:t>divided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gesture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graph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only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gestures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person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vs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own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samples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accuracy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algorithm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higer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95%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graphs</a:t>
            </a:r>
            <a:r>
              <a:rPr lang="es-ES" baseline="0" dirty="0" smtClean="0"/>
              <a:t> try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matching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works</a:t>
            </a:r>
            <a:r>
              <a:rPr lang="es-E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8F009A-590F-4413-9465-0F9A1F1D31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s-ES" dirty="0" smtClean="0"/>
              <a:t>Comentar lo</a:t>
            </a:r>
            <a:r>
              <a:rPr lang="es-ES" baseline="0" dirty="0" smtClean="0"/>
              <a:t> que se va a decir</a:t>
            </a:r>
            <a:endParaRPr lang="en-US" dirty="0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EEEF0D-B58E-4521-9A8C-C785C70B6909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This paper</a:t>
            </a:r>
            <a:r>
              <a:rPr lang="en-GB" baseline="0" noProof="0" dirty="0" smtClean="0"/>
              <a:t> is based </a:t>
            </a:r>
            <a:r>
              <a:rPr lang="en-GB" noProof="0" dirty="0" smtClean="0"/>
              <a:t>in the area of the meteorological</a:t>
            </a:r>
            <a:r>
              <a:rPr lang="en-GB" baseline="0" noProof="0" dirty="0" smtClean="0"/>
              <a:t> analysis.</a:t>
            </a:r>
            <a:endParaRPr lang="en-GB" noProof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Nowadays, in this area</a:t>
            </a:r>
            <a:r>
              <a:rPr lang="en-GB" baseline="0" noProof="0" dirty="0" smtClean="0"/>
              <a:t>, big amounts of radar data are analysed.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To</a:t>
            </a:r>
            <a:r>
              <a:rPr lang="en-GB" baseline="0" noProof="0" dirty="0" smtClean="0"/>
              <a:t> represent this data 2D representations are used, some times like static images and others like animations.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But usually, the radars captures the information of a 3D space, and 2D images can’t represent all of this information.</a:t>
            </a: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noProof="0" dirty="0" smtClean="0"/>
              <a:t>The main objective</a:t>
            </a:r>
            <a:r>
              <a:rPr lang="en-GB" baseline="0" noProof="0" dirty="0" smtClean="0"/>
              <a:t> is to represent the weather data like a immersive 3D scene.</a:t>
            </a:r>
          </a:p>
          <a:p>
            <a:pPr eaLnBrk="1" hangingPunct="1">
              <a:spcBef>
                <a:spcPct val="0"/>
              </a:spcBef>
            </a:pPr>
            <a:r>
              <a:rPr lang="en-GB" baseline="0" noProof="0" dirty="0" smtClean="0"/>
              <a:t>In this way, is possible to represent the data captured in the radar station in a realistic way.</a:t>
            </a:r>
          </a:p>
          <a:p>
            <a:pPr eaLnBrk="1" hangingPunct="1">
              <a:spcBef>
                <a:spcPct val="0"/>
              </a:spcBef>
            </a:pPr>
            <a:r>
              <a:rPr lang="en-GB" baseline="0" noProof="0" dirty="0" smtClean="0"/>
              <a:t>In the other hand, a easy interaction between user and scene is needed. </a:t>
            </a:r>
          </a:p>
          <a:p>
            <a:pPr eaLnBrk="1" hangingPunct="1">
              <a:spcBef>
                <a:spcPct val="0"/>
              </a:spcBef>
            </a:pPr>
            <a:r>
              <a:rPr lang="en-GB" baseline="0" noProof="0" dirty="0" smtClean="0"/>
              <a:t>To achieve this, a gesture interface is proposed.</a:t>
            </a:r>
            <a:endParaRPr lang="en-GB" noProof="0" dirty="0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D7990E-C1A3-4CE2-88BB-DA8770B8155D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 this implementation, a</a:t>
            </a:r>
            <a:r>
              <a:rPr lang="en-GB" baseline="0" noProof="0" dirty="0" smtClean="0"/>
              <a:t> Doppler radar is used to capture the weather data.</a:t>
            </a:r>
          </a:p>
          <a:p>
            <a:r>
              <a:rPr lang="en-GB" baseline="0" noProof="0" dirty="0" smtClean="0"/>
              <a:t>This type of radar, takes the information doing different conical scans.</a:t>
            </a:r>
          </a:p>
          <a:p>
            <a:r>
              <a:rPr lang="en-GB" baseline="0" noProof="0" dirty="0" smtClean="0"/>
              <a:t>Each scan takes some information for the scanned area, as we can see in the picture.</a:t>
            </a:r>
          </a:p>
          <a:p>
            <a:r>
              <a:rPr lang="en-GB" baseline="0" noProof="0" dirty="0" smtClean="0"/>
              <a:t>Processing this data, we can get a 3D texture, which represents the clouds density.</a:t>
            </a:r>
          </a:p>
          <a:p>
            <a:r>
              <a:rPr lang="en-GB" baseline="0" noProof="0" dirty="0" smtClean="0"/>
              <a:t>We can colour this texture using a RGB colour scale.</a:t>
            </a: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weather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day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hand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terrain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vasque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coutri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case.</a:t>
            </a:r>
          </a:p>
          <a:p>
            <a:r>
              <a:rPr lang="es-ES" baseline="0" dirty="0" err="1" smtClean="0"/>
              <a:t>Bouth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models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in real </a:t>
            </a:r>
            <a:r>
              <a:rPr lang="es-ES" baseline="0" dirty="0" err="1" smtClean="0"/>
              <a:t>world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coordenades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of,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posible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combine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directly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clounds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day</a:t>
            </a:r>
            <a:r>
              <a:rPr lang="es-E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 esta representación podemos ver, por ejemplo,</a:t>
            </a:r>
            <a:r>
              <a:rPr lang="es-ES" baseline="0" dirty="0" smtClean="0"/>
              <a:t> colisiones con el terreno de forma sencilla.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Vemos video</a:t>
            </a:r>
            <a:r>
              <a:rPr lang="es-ES" baseline="0" dirty="0" smtClean="0"/>
              <a:t> de navegación, y video de colisiones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We</a:t>
            </a:r>
            <a:r>
              <a:rPr lang="es-ES" dirty="0" smtClean="0"/>
              <a:t> can </a:t>
            </a:r>
            <a:r>
              <a:rPr lang="es-ES" dirty="0" err="1" smtClean="0"/>
              <a:t>represent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scene</a:t>
            </a:r>
            <a:r>
              <a:rPr lang="es-ES" baseline="0" dirty="0" smtClean="0"/>
              <a:t> in a monitor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in a </a:t>
            </a:r>
            <a:r>
              <a:rPr lang="es-ES" baseline="0" dirty="0" err="1" smtClean="0"/>
              <a:t>wall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screen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give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information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posible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stereoscopic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representations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express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depth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scene</a:t>
            </a:r>
            <a:r>
              <a:rPr lang="es-ES" baseline="0" dirty="0" smtClean="0"/>
              <a:t>. </a:t>
            </a:r>
          </a:p>
          <a:p>
            <a:r>
              <a:rPr lang="es-ES" baseline="0" dirty="0" err="1" smtClean="0"/>
              <a:t>But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viewer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moves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position,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screen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same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perspective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viewer</a:t>
            </a:r>
            <a:r>
              <a:rPr lang="es-ES" baseline="0" dirty="0" smtClean="0"/>
              <a:t> has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perspective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avoid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viewer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posible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adapt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viewers</a:t>
            </a:r>
            <a:r>
              <a:rPr lang="es-ES" baseline="0" dirty="0" smtClean="0"/>
              <a:t> position.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500166" y="2130425"/>
            <a:ext cx="6958034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00166" y="3886200"/>
            <a:ext cx="627223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F767E-EFB1-44FA-B497-D55D5CC608FE}" type="datetime1">
              <a:rPr lang="es-ES"/>
              <a:pPr>
                <a:defRPr/>
              </a:pPr>
              <a:t>21/06/2010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D2A0E-1472-40FB-978D-FC625D0033B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ED704-F9FB-4125-8821-B9F648F7E3B0}" type="datetime1">
              <a:rPr lang="es-ES"/>
              <a:pPr>
                <a:defRPr/>
              </a:pPr>
              <a:t>21/06/2010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68D8E-D7C0-44DF-A828-D8CF9602AA0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643042" y="274638"/>
            <a:ext cx="4833958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FE4F0-5C1F-456B-B54A-B911B046A99A}" type="datetime1">
              <a:rPr lang="es-ES"/>
              <a:pPr>
                <a:defRPr/>
              </a:pPr>
              <a:t>21/06/2010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C313-7CCC-4663-932D-3033BA35B88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4"/>
          <p:cNvSpPr/>
          <p:nvPr userDrawn="1"/>
        </p:nvSpPr>
        <p:spPr>
          <a:xfrm>
            <a:off x="1643042" y="1398906"/>
            <a:ext cx="6997721" cy="45719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857250"/>
            <a:ext cx="7115196" cy="560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3AC2B-0E46-4293-B7CD-F5F3A0F68780}" type="datetime1">
              <a:rPr lang="es-ES"/>
              <a:pPr>
                <a:defRPr/>
              </a:pPr>
              <a:t>21/06/2010</a:t>
            </a:fld>
            <a:endParaRPr lang="en-GB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07EDA07-F9EB-40B7-9B73-40C3C8C0DDB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1928802"/>
            <a:ext cx="7072361" cy="3840173"/>
          </a:xfrm>
        </p:spPr>
        <p:txBody>
          <a:bodyPr anchor="t">
            <a:normAutofit/>
          </a:bodyPr>
          <a:lstStyle>
            <a:lvl1pPr algn="l">
              <a:defRPr lang="en-GB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71604" y="1285860"/>
            <a:ext cx="7072362" cy="500065"/>
          </a:xfrm>
          <a:solidFill>
            <a:srgbClr val="2192C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A83AB-64E6-4758-A83A-0E5C283E2A82}" type="datetime1">
              <a:rPr lang="es-ES"/>
              <a:pPr>
                <a:defRPr/>
              </a:pPr>
              <a:t>21/06/2010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7CEE0-4A25-4E98-A9B0-0B571ADCFDB3}" type="slidenum">
              <a:rPr lang="en-GB"/>
              <a:pPr>
                <a:defRPr/>
              </a:pPr>
              <a:t>‹#›</a:t>
            </a:fld>
            <a:r>
              <a:rPr lang="en-GB"/>
              <a:t> b 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34"/>
          <p:cNvSpPr/>
          <p:nvPr userDrawn="1"/>
        </p:nvSpPr>
        <p:spPr>
          <a:xfrm>
            <a:off x="1571604" y="1398906"/>
            <a:ext cx="7069159" cy="45719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857250"/>
            <a:ext cx="7115196" cy="560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604970" y="1600200"/>
            <a:ext cx="3470400" cy="4525963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14942" y="1600200"/>
            <a:ext cx="3471858" cy="4525963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32914-490E-4E3E-875E-CE6AA6153640}" type="datetime1">
              <a:rPr lang="es-ES"/>
              <a:pPr>
                <a:defRPr/>
              </a:pPr>
              <a:t>21/06/2010</a:t>
            </a:fld>
            <a:endParaRPr lang="en-GB"/>
          </a:p>
        </p:txBody>
      </p:sp>
      <p:sp>
        <p:nvSpPr>
          <p:cNvPr id="7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66A00-FD7D-47B7-A39A-4DFD1CF8AC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34"/>
          <p:cNvSpPr/>
          <p:nvPr userDrawn="1"/>
        </p:nvSpPr>
        <p:spPr>
          <a:xfrm>
            <a:off x="1474788" y="1425575"/>
            <a:ext cx="7165975" cy="19050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14480" y="1500174"/>
            <a:ext cx="34272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717654" y="2174875"/>
            <a:ext cx="3425850" cy="3951288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214942" y="1500174"/>
            <a:ext cx="34272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214942" y="2174875"/>
            <a:ext cx="3427200" cy="3951288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668C2-5C4F-4D42-988B-7E2490062C42}" type="datetime1">
              <a:rPr lang="es-ES"/>
              <a:pPr>
                <a:defRPr/>
              </a:pPr>
              <a:t>21/06/2010</a:t>
            </a:fld>
            <a:endParaRPr lang="en-GB"/>
          </a:p>
        </p:txBody>
      </p:sp>
      <p:sp>
        <p:nvSpPr>
          <p:cNvPr id="9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F171A-4FFC-49E2-B878-ED97830D875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5D60BF-5002-4437-91C6-FF8BE7C42BD8}" type="datetime1">
              <a:rPr lang="es-ES"/>
              <a:pPr>
                <a:defRPr/>
              </a:pPr>
              <a:t>21/06/2010</a:t>
            </a:fld>
            <a:endParaRPr lang="en-GB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098C8-0ACB-45D3-B34F-7A4289A6C97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FE2B4-E49B-4E32-AE7C-7FB3484F6F70}" type="datetime1">
              <a:rPr lang="es-ES"/>
              <a:pPr>
                <a:defRPr/>
              </a:pPr>
              <a:t>21/06/2010</a:t>
            </a:fld>
            <a:endParaRPr lang="en-GB" dirty="0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ACC51-AB60-40E2-973E-20286AE6D03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43042" y="273050"/>
            <a:ext cx="182247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43042" y="1435100"/>
            <a:ext cx="182247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BA9E3-F712-476D-9711-94FCCA8BF93B}" type="datetime1">
              <a:rPr lang="es-ES"/>
              <a:pPr>
                <a:defRPr/>
              </a:pPr>
              <a:t>21/06/2010</a:t>
            </a:fld>
            <a:endParaRPr lang="en-GB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98F34-F5B8-48FC-AFF7-F6ACD1D3B73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2EFFB-6352-426D-93D2-079307C3A3BD}" type="datetime1">
              <a:rPr lang="es-ES"/>
              <a:pPr>
                <a:defRPr/>
              </a:pPr>
              <a:t>21/06/2010</a:t>
            </a:fld>
            <a:endParaRPr lang="en-GB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79EB1-65AB-4766-8B5A-102080F523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10"/>
          <p:cNvSpPr/>
          <p:nvPr/>
        </p:nvSpPr>
        <p:spPr>
          <a:xfrm>
            <a:off x="8662988" y="6373813"/>
            <a:ext cx="323850" cy="325437"/>
          </a:xfrm>
          <a:prstGeom prst="ellipse">
            <a:avLst/>
          </a:prstGeom>
          <a:solidFill>
            <a:srgbClr val="219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1027" name="1 Marcador de título"/>
          <p:cNvSpPr>
            <a:spLocks noGrp="1"/>
          </p:cNvSpPr>
          <p:nvPr>
            <p:ph type="title"/>
          </p:nvPr>
        </p:nvSpPr>
        <p:spPr bwMode="auto">
          <a:xfrm>
            <a:off x="1428750" y="857250"/>
            <a:ext cx="725805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GB" dirty="0" smtClean="0"/>
          </a:p>
        </p:txBody>
      </p:sp>
      <p:sp>
        <p:nvSpPr>
          <p:cNvPr id="1028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1571604" y="1600200"/>
            <a:ext cx="711519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GB" dirty="0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643313" y="6286500"/>
            <a:ext cx="2714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 b="1" baseline="0">
                <a:solidFill>
                  <a:srgbClr val="2192C8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1D0DFBA-2C2B-4F4D-8933-5C16CF16C391}" type="datetime1">
              <a:rPr lang="es-ES"/>
              <a:pPr>
                <a:defRPr/>
              </a:pPr>
              <a:t>21/06/2010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85750" y="285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 fontAlgn="auto">
              <a:spcBef>
                <a:spcPts val="0"/>
              </a:spcBef>
              <a:spcAft>
                <a:spcPts val="0"/>
              </a:spcAft>
              <a:defRPr sz="1500" b="1" baseline="0">
                <a:solidFill>
                  <a:srgbClr val="2192C8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458200" y="6357938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b="1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351FCE00-BA88-4270-B851-C834E1A84FF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032" name="Imagen 9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58050" y="6216650"/>
            <a:ext cx="10668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Imagen 11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10413" y="274638"/>
            <a:ext cx="1576387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Logo en 3D.pn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2643188"/>
            <a:ext cx="1580502" cy="172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7" r:id="rId2"/>
    <p:sldLayoutId id="2147483708" r:id="rId3"/>
    <p:sldLayoutId id="2147483709" r:id="rId4"/>
    <p:sldLayoutId id="214748371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11" r:id="rId12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GB" sz="4400" b="1" kern="1200" dirty="0">
          <a:solidFill>
            <a:srgbClr val="2192C8"/>
          </a:solidFill>
          <a:latin typeface="Verdana"/>
          <a:ea typeface="ＭＳ Ｐゴシック" pitchFamily="-65" charset="-128"/>
          <a:cs typeface="ＭＳ Ｐゴシック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9pPr>
    </p:titleStyle>
    <p:bodyStyle>
      <a:lvl1pPr marL="342900" indent="-342900" algn="just" rtl="0" eaLnBrk="0" fontAlgn="base" hangingPunct="0">
        <a:spcBef>
          <a:spcPts val="600"/>
        </a:spcBef>
        <a:spcAft>
          <a:spcPts val="600"/>
        </a:spcAft>
        <a:buFont typeface="Wingdings" pitchFamily="2" charset="2"/>
        <a:buChar char="¦"/>
        <a:defRPr lang="es-ES" sz="1600" kern="1200" dirty="0">
          <a:solidFill>
            <a:srgbClr val="2192C8"/>
          </a:solidFill>
          <a:latin typeface="Verdana" pitchFamily="34" charset="0"/>
          <a:ea typeface="ＭＳ Ｐゴシック" pitchFamily="-65" charset="-128"/>
          <a:cs typeface="ＭＳ Ｐゴシック"/>
        </a:defRPr>
      </a:lvl1pPr>
      <a:lvl2pPr marL="742950" indent="-285750" algn="just" rtl="0" eaLnBrk="0" fontAlgn="base" hangingPunct="0">
        <a:spcBef>
          <a:spcPts val="600"/>
        </a:spcBef>
        <a:spcAft>
          <a:spcPts val="600"/>
        </a:spcAft>
        <a:buFont typeface="Wingdings" pitchFamily="2" charset="2"/>
        <a:buChar char="q"/>
        <a:defRPr sz="1400" kern="1200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rgbClr val="7F7F7F"/>
          </a:solidFill>
          <a:latin typeface="Verdana" pitchFamily="34" charset="0"/>
          <a:ea typeface="ＭＳ Ｐゴシック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Verdana" pitchFamily="34" charset="0"/>
          <a:ea typeface="ＭＳ Ｐゴシック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Verdana" pitchFamily="34" charset="0"/>
          <a:ea typeface="ＭＳ Ｐゴシック"/>
          <a:cs typeface="ＭＳ Ｐゴシック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n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6638" y="2971800"/>
            <a:ext cx="3887787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CuadroTexto 6"/>
          <p:cNvSpPr txBox="1">
            <a:spLocks noChangeArrowheads="1"/>
          </p:cNvSpPr>
          <p:nvPr/>
        </p:nvSpPr>
        <p:spPr bwMode="auto">
          <a:xfrm>
            <a:off x="4495800" y="5508625"/>
            <a:ext cx="3124200" cy="4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_tradnl" sz="1600" b="1" baseline="30000" dirty="0" smtClean="0">
                <a:solidFill>
                  <a:srgbClr val="2192C8"/>
                </a:solidFill>
                <a:latin typeface="Verdana" pitchFamily="34" charset="0"/>
              </a:rPr>
              <a:t>Jon </a:t>
            </a:r>
            <a:r>
              <a:rPr lang="es-ES_tradnl" sz="1600" b="1" baseline="30000" dirty="0" err="1" smtClean="0">
                <a:solidFill>
                  <a:srgbClr val="2192C8"/>
                </a:solidFill>
                <a:latin typeface="Verdana" pitchFamily="34" charset="0"/>
              </a:rPr>
              <a:t>Goenetxea</a:t>
            </a:r>
            <a:r>
              <a:rPr lang="es-ES_tradnl" sz="1600" b="1" baseline="30000" dirty="0" smtClean="0">
                <a:solidFill>
                  <a:srgbClr val="2192C8"/>
                </a:solidFill>
                <a:latin typeface="Verdana" pitchFamily="34" charset="0"/>
              </a:rPr>
              <a:t> </a:t>
            </a:r>
            <a:r>
              <a:rPr lang="es-ES_tradnl" sz="1600" b="1" baseline="30000" dirty="0" err="1" smtClean="0">
                <a:solidFill>
                  <a:srgbClr val="2192C8"/>
                </a:solidFill>
                <a:latin typeface="Verdana" pitchFamily="34" charset="0"/>
              </a:rPr>
              <a:t>Imaz</a:t>
            </a:r>
            <a:endParaRPr lang="es-ES_tradnl" sz="1600" b="1" baseline="30000" dirty="0">
              <a:solidFill>
                <a:srgbClr val="2192C8"/>
              </a:solidFill>
              <a:latin typeface="Verdana" pitchFamily="34" charset="0"/>
            </a:endParaRPr>
          </a:p>
          <a:p>
            <a:r>
              <a:rPr lang="es-ES_tradnl" sz="1400" baseline="30000" dirty="0" smtClean="0">
                <a:solidFill>
                  <a:srgbClr val="2192C8"/>
                </a:solidFill>
                <a:latin typeface="Verdana" pitchFamily="34" charset="0"/>
              </a:rPr>
              <a:t>jgoenetxea@vicomtech.org</a:t>
            </a:r>
            <a:endParaRPr lang="es-ES_tradnl" sz="1400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2714612" y="1428736"/>
            <a:ext cx="6037263" cy="874713"/>
          </a:xfrm>
          <a:prstGeom prst="round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2400" dirty="0" smtClean="0"/>
              <a:t>Interactive and Stereoscopic Hybrid 3D Viewer</a:t>
            </a:r>
          </a:p>
          <a:p>
            <a:pPr algn="ctr"/>
            <a:r>
              <a:rPr lang="en-US" sz="2400" dirty="0" smtClean="0"/>
              <a:t>of Radar Data with Gesture Recognition</a:t>
            </a:r>
            <a:endParaRPr lang="es-ES_tradnl" sz="2400" dirty="0">
              <a:solidFill>
                <a:srgbClr val="FFFFFF"/>
              </a:solidFill>
              <a:ea typeface="ＭＳ Ｐゴシック" pitchFamily="-65" charset="-128"/>
            </a:endParaRPr>
          </a:p>
        </p:txBody>
      </p:sp>
      <p:cxnSp>
        <p:nvCxnSpPr>
          <p:cNvPr id="15" name="Conector recto 14"/>
          <p:cNvCxnSpPr>
            <a:cxnSpLocks noChangeShapeType="1"/>
          </p:cNvCxnSpPr>
          <p:nvPr/>
        </p:nvCxnSpPr>
        <p:spPr bwMode="auto">
          <a:xfrm>
            <a:off x="4586288" y="5464175"/>
            <a:ext cx="2738437" cy="1588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8" name="Rectangle 7"/>
          <p:cNvSpPr/>
          <p:nvPr/>
        </p:nvSpPr>
        <p:spPr>
          <a:xfrm>
            <a:off x="8501063" y="6215063"/>
            <a:ext cx="642937" cy="64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175" name="Group 10"/>
          <p:cNvGrpSpPr>
            <a:grpSpLocks/>
          </p:cNvGrpSpPr>
          <p:nvPr/>
        </p:nvGrpSpPr>
        <p:grpSpPr bwMode="auto">
          <a:xfrm>
            <a:off x="0" y="1785938"/>
            <a:ext cx="2571750" cy="3279775"/>
            <a:chOff x="0" y="1785926"/>
            <a:chExt cx="2572300" cy="3279377"/>
          </a:xfrm>
        </p:grpSpPr>
        <p:sp>
          <p:nvSpPr>
            <p:cNvPr id="9" name="Rectangle 8"/>
            <p:cNvSpPr/>
            <p:nvPr/>
          </p:nvSpPr>
          <p:spPr>
            <a:xfrm>
              <a:off x="0" y="2214499"/>
              <a:ext cx="1286150" cy="2142865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7177" name="Picture 9" descr="Logo en 3D Grande nuevo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785926"/>
              <a:ext cx="2572300" cy="3279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Immersive Representation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3779912" y="3356992"/>
            <a:ext cx="1368152" cy="1008112"/>
            <a:chOff x="3779912" y="3356992"/>
            <a:chExt cx="1368152" cy="1008112"/>
          </a:xfrm>
        </p:grpSpPr>
        <p:sp>
          <p:nvSpPr>
            <p:cNvPr id="79" name="Rounded Rectangle 78"/>
            <p:cNvSpPr/>
            <p:nvPr/>
          </p:nvSpPr>
          <p:spPr>
            <a:xfrm>
              <a:off x="3779912" y="3356992"/>
              <a:ext cx="1368152" cy="100811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 rot="5400000">
              <a:off x="4319972" y="3537012"/>
              <a:ext cx="432048" cy="648072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Immersive Representation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139952" y="3140968"/>
            <a:ext cx="951098" cy="82707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51920" y="2636912"/>
            <a:ext cx="12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solidFill>
                  <a:srgbClr val="FF0000"/>
                </a:solidFill>
              </a:rPr>
              <a:t>Screen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rot="10800000" flipV="1">
            <a:off x="3423292" y="2867745"/>
            <a:ext cx="428628" cy="126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5141224" y="2867745"/>
            <a:ext cx="782398" cy="1263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18"/>
          <p:cNvGrpSpPr/>
          <p:nvPr/>
        </p:nvGrpSpPr>
        <p:grpSpPr>
          <a:xfrm>
            <a:off x="2267744" y="4941168"/>
            <a:ext cx="1089440" cy="729770"/>
            <a:chOff x="642910" y="4500570"/>
            <a:chExt cx="3000396" cy="1785950"/>
          </a:xfrm>
        </p:grpSpPr>
        <p:sp>
          <p:nvSpPr>
            <p:cNvPr id="20" name="Multiply 19"/>
            <p:cNvSpPr/>
            <p:nvPr/>
          </p:nvSpPr>
          <p:spPr>
            <a:xfrm>
              <a:off x="64291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/>
            <p:cNvSpPr/>
            <p:nvPr/>
          </p:nvSpPr>
          <p:spPr>
            <a:xfrm>
              <a:off x="100010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ultiply 21"/>
            <p:cNvSpPr/>
            <p:nvPr/>
          </p:nvSpPr>
          <p:spPr>
            <a:xfrm>
              <a:off x="135729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ultiply 22"/>
            <p:cNvSpPr/>
            <p:nvPr/>
          </p:nvSpPr>
          <p:spPr>
            <a:xfrm>
              <a:off x="171448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ultiply 23"/>
            <p:cNvSpPr/>
            <p:nvPr/>
          </p:nvSpPr>
          <p:spPr>
            <a:xfrm>
              <a:off x="207167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ultiply 24"/>
            <p:cNvSpPr/>
            <p:nvPr/>
          </p:nvSpPr>
          <p:spPr>
            <a:xfrm>
              <a:off x="242886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278605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314324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4348" y="4500570"/>
              <a:ext cx="2857520" cy="178595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129"/>
          <p:cNvGrpSpPr/>
          <p:nvPr/>
        </p:nvGrpSpPr>
        <p:grpSpPr>
          <a:xfrm>
            <a:off x="1763688" y="1991844"/>
            <a:ext cx="2161587" cy="2373260"/>
            <a:chOff x="571472" y="285728"/>
            <a:chExt cx="3571900" cy="3484816"/>
          </a:xfrm>
        </p:grpSpPr>
        <p:grpSp>
          <p:nvGrpSpPr>
            <p:cNvPr id="30" name="Group 30"/>
            <p:cNvGrpSpPr/>
            <p:nvPr/>
          </p:nvGrpSpPr>
          <p:grpSpPr>
            <a:xfrm>
              <a:off x="857224" y="285728"/>
              <a:ext cx="3000396" cy="3484816"/>
              <a:chOff x="714348" y="1357298"/>
              <a:chExt cx="3000396" cy="3484816"/>
            </a:xfrm>
          </p:grpSpPr>
          <p:grpSp>
            <p:nvGrpSpPr>
              <p:cNvPr id="33" name="Group 6"/>
              <p:cNvGrpSpPr/>
              <p:nvPr/>
            </p:nvGrpSpPr>
            <p:grpSpPr>
              <a:xfrm>
                <a:off x="785786" y="1643050"/>
                <a:ext cx="2872034" cy="3199064"/>
                <a:chOff x="1414214" y="801440"/>
                <a:chExt cx="4143404" cy="4214842"/>
              </a:xfrm>
            </p:grpSpPr>
            <p:sp>
              <p:nvSpPr>
                <p:cNvPr id="42" name="Isosceles Triangle 41"/>
                <p:cNvSpPr/>
                <p:nvPr/>
              </p:nvSpPr>
              <p:spPr>
                <a:xfrm rot="10800000">
                  <a:off x="1414214" y="801440"/>
                  <a:ext cx="4143404" cy="4214842"/>
                </a:xfrm>
                <a:prstGeom prst="triangl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2214546" y="2500306"/>
                  <a:ext cx="2500330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Multiply 33"/>
              <p:cNvSpPr/>
              <p:nvPr/>
            </p:nvSpPr>
            <p:spPr>
              <a:xfrm>
                <a:off x="71434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Multiply 34"/>
              <p:cNvSpPr/>
              <p:nvPr/>
            </p:nvSpPr>
            <p:spPr>
              <a:xfrm>
                <a:off x="107153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Multiply 35"/>
              <p:cNvSpPr/>
              <p:nvPr/>
            </p:nvSpPr>
            <p:spPr>
              <a:xfrm>
                <a:off x="142872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Multiply 36"/>
              <p:cNvSpPr/>
              <p:nvPr/>
            </p:nvSpPr>
            <p:spPr>
              <a:xfrm>
                <a:off x="178591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Multiply 37"/>
              <p:cNvSpPr/>
              <p:nvPr/>
            </p:nvSpPr>
            <p:spPr>
              <a:xfrm>
                <a:off x="214310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Multiply 38"/>
              <p:cNvSpPr/>
              <p:nvPr/>
            </p:nvSpPr>
            <p:spPr>
              <a:xfrm>
                <a:off x="250029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Multiply 39"/>
              <p:cNvSpPr/>
              <p:nvPr/>
            </p:nvSpPr>
            <p:spPr>
              <a:xfrm>
                <a:off x="285748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Multiply 40"/>
              <p:cNvSpPr/>
              <p:nvPr/>
            </p:nvSpPr>
            <p:spPr>
              <a:xfrm>
                <a:off x="321467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Isosceles Triangle 30"/>
            <p:cNvSpPr/>
            <p:nvPr/>
          </p:nvSpPr>
          <p:spPr>
            <a:xfrm>
              <a:off x="571472" y="357166"/>
              <a:ext cx="357190" cy="357190"/>
            </a:xfrm>
            <a:prstGeom prst="triangl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/>
            <p:cNvSpPr/>
            <p:nvPr/>
          </p:nvSpPr>
          <p:spPr>
            <a:xfrm>
              <a:off x="3786182" y="357166"/>
              <a:ext cx="357190" cy="357190"/>
            </a:xfrm>
            <a:prstGeom prst="triangl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128"/>
          <p:cNvGrpSpPr/>
          <p:nvPr/>
        </p:nvGrpSpPr>
        <p:grpSpPr>
          <a:xfrm>
            <a:off x="5364088" y="1988840"/>
            <a:ext cx="2248051" cy="2373801"/>
            <a:chOff x="4929190" y="285728"/>
            <a:chExt cx="3714776" cy="3485611"/>
          </a:xfrm>
        </p:grpSpPr>
        <p:grpSp>
          <p:nvGrpSpPr>
            <p:cNvPr id="45" name="Group 89"/>
            <p:cNvGrpSpPr/>
            <p:nvPr/>
          </p:nvGrpSpPr>
          <p:grpSpPr>
            <a:xfrm>
              <a:off x="5214942" y="285728"/>
              <a:ext cx="3429024" cy="3485611"/>
              <a:chOff x="5214942" y="285728"/>
              <a:chExt cx="3429024" cy="3485611"/>
            </a:xfrm>
          </p:grpSpPr>
          <p:sp>
            <p:nvSpPr>
              <p:cNvPr id="48" name="Isosceles Triangle 47"/>
              <p:cNvSpPr/>
              <p:nvPr/>
            </p:nvSpPr>
            <p:spPr>
              <a:xfrm rot="10800000">
                <a:off x="5771932" y="571480"/>
                <a:ext cx="2872034" cy="3199064"/>
              </a:xfrm>
              <a:prstGeom prst="triangle">
                <a:avLst>
                  <a:gd name="adj" fmla="val 9042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>
                <a:off x="5898061" y="1860919"/>
                <a:ext cx="173312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Multiply 49"/>
              <p:cNvSpPr/>
              <p:nvPr/>
            </p:nvSpPr>
            <p:spPr>
              <a:xfrm>
                <a:off x="521494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Multiply 50"/>
              <p:cNvSpPr/>
              <p:nvPr/>
            </p:nvSpPr>
            <p:spPr>
              <a:xfrm>
                <a:off x="557213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Multiply 22"/>
              <p:cNvSpPr/>
              <p:nvPr/>
            </p:nvSpPr>
            <p:spPr>
              <a:xfrm>
                <a:off x="592932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Multiply 52"/>
              <p:cNvSpPr/>
              <p:nvPr/>
            </p:nvSpPr>
            <p:spPr>
              <a:xfrm>
                <a:off x="628651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Multiply 53"/>
              <p:cNvSpPr/>
              <p:nvPr/>
            </p:nvSpPr>
            <p:spPr>
              <a:xfrm>
                <a:off x="664370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Multiply 54"/>
              <p:cNvSpPr/>
              <p:nvPr/>
            </p:nvSpPr>
            <p:spPr>
              <a:xfrm>
                <a:off x="700089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Multiply 55"/>
              <p:cNvSpPr/>
              <p:nvPr/>
            </p:nvSpPr>
            <p:spPr>
              <a:xfrm>
                <a:off x="735808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Multiply 56"/>
              <p:cNvSpPr/>
              <p:nvPr/>
            </p:nvSpPr>
            <p:spPr>
              <a:xfrm>
                <a:off x="771527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Arrow Connector 57"/>
              <p:cNvCxnSpPr>
                <a:endCxn id="48" idx="0"/>
              </p:cNvCxnSpPr>
              <p:nvPr/>
            </p:nvCxnSpPr>
            <p:spPr>
              <a:xfrm rot="5400000">
                <a:off x="6384606" y="3432753"/>
                <a:ext cx="1588" cy="675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Isosceles Triangle 45"/>
            <p:cNvSpPr/>
            <p:nvPr/>
          </p:nvSpPr>
          <p:spPr>
            <a:xfrm>
              <a:off x="4929190" y="357166"/>
              <a:ext cx="357190" cy="357190"/>
            </a:xfrm>
            <a:prstGeom prst="triangl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Isosceles Triangle 46"/>
            <p:cNvSpPr/>
            <p:nvPr/>
          </p:nvSpPr>
          <p:spPr>
            <a:xfrm>
              <a:off x="8143900" y="357166"/>
              <a:ext cx="357190" cy="357190"/>
            </a:xfrm>
            <a:prstGeom prst="triangl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127"/>
          <p:cNvGrpSpPr/>
          <p:nvPr/>
        </p:nvGrpSpPr>
        <p:grpSpPr>
          <a:xfrm>
            <a:off x="5868144" y="4869160"/>
            <a:ext cx="1118838" cy="729770"/>
            <a:chOff x="5757418" y="4643446"/>
            <a:chExt cx="1848816" cy="1071570"/>
          </a:xfrm>
        </p:grpSpPr>
        <p:grpSp>
          <p:nvGrpSpPr>
            <p:cNvPr id="60" name="Group 119"/>
            <p:cNvGrpSpPr/>
            <p:nvPr/>
          </p:nvGrpSpPr>
          <p:grpSpPr>
            <a:xfrm>
              <a:off x="5757416" y="4643448"/>
              <a:ext cx="1848816" cy="1071571"/>
              <a:chOff x="5205416" y="4500570"/>
              <a:chExt cx="3081360" cy="1785950"/>
            </a:xfrm>
          </p:grpSpPr>
          <p:grpSp>
            <p:nvGrpSpPr>
              <p:cNvPr id="62" name="Group 117"/>
              <p:cNvGrpSpPr/>
              <p:nvPr/>
            </p:nvGrpSpPr>
            <p:grpSpPr>
              <a:xfrm>
                <a:off x="5205416" y="5143512"/>
                <a:ext cx="509592" cy="500066"/>
                <a:chOff x="5205416" y="5143512"/>
                <a:chExt cx="509592" cy="500066"/>
              </a:xfrm>
            </p:grpSpPr>
            <p:sp>
              <p:nvSpPr>
                <p:cNvPr id="70" name="Multiply 69"/>
                <p:cNvSpPr/>
                <p:nvPr/>
              </p:nvSpPr>
              <p:spPr>
                <a:xfrm>
                  <a:off x="5214942" y="5143512"/>
                  <a:ext cx="500066" cy="500066"/>
                </a:xfrm>
                <a:prstGeom prst="mathMultiply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5205416" y="5143512"/>
                  <a:ext cx="214314" cy="500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3" name="Multiply 62"/>
              <p:cNvSpPr/>
              <p:nvPr/>
            </p:nvSpPr>
            <p:spPr>
              <a:xfrm>
                <a:off x="557213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Multiply 63"/>
              <p:cNvSpPr/>
              <p:nvPr/>
            </p:nvSpPr>
            <p:spPr>
              <a:xfrm>
                <a:off x="592932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Multiply 64"/>
              <p:cNvSpPr/>
              <p:nvPr/>
            </p:nvSpPr>
            <p:spPr>
              <a:xfrm>
                <a:off x="628651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Multiply 65"/>
              <p:cNvSpPr/>
              <p:nvPr/>
            </p:nvSpPr>
            <p:spPr>
              <a:xfrm>
                <a:off x="664370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Multiply 66"/>
              <p:cNvSpPr/>
              <p:nvPr/>
            </p:nvSpPr>
            <p:spPr>
              <a:xfrm>
                <a:off x="700089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Multiply 67"/>
              <p:cNvSpPr/>
              <p:nvPr/>
            </p:nvSpPr>
            <p:spPr>
              <a:xfrm>
                <a:off x="735808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429256" y="4500570"/>
                <a:ext cx="2857520" cy="178595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Isosceles Triangle 60"/>
            <p:cNvSpPr/>
            <p:nvPr/>
          </p:nvSpPr>
          <p:spPr>
            <a:xfrm>
              <a:off x="7286644" y="5072074"/>
              <a:ext cx="214314" cy="214314"/>
            </a:xfrm>
            <a:prstGeom prst="triangl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6660232" y="4077072"/>
            <a:ext cx="160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Horizontal </a:t>
            </a:r>
            <a:r>
              <a:rPr lang="en-US" dirty="0" smtClean="0"/>
              <a:t>displacement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4" grpId="1"/>
      <p:bldP spid="72" grpId="0"/>
      <p:bldP spid="7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Interaction devices </a:t>
            </a:r>
          </a:p>
          <a:p>
            <a:pPr lvl="1"/>
            <a:r>
              <a:rPr lang="en-GB" dirty="0" err="1" smtClean="0"/>
              <a:t>Wiimote</a:t>
            </a:r>
            <a:endParaRPr lang="en-GB" dirty="0" smtClean="0"/>
          </a:p>
          <a:p>
            <a:pPr lvl="1"/>
            <a:r>
              <a:rPr lang="en-GB" dirty="0" err="1" smtClean="0"/>
              <a:t>FoB</a:t>
            </a:r>
            <a:endParaRPr lang="en-GB" dirty="0" smtClean="0"/>
          </a:p>
          <a:p>
            <a:r>
              <a:rPr lang="en-GB" dirty="0" smtClean="0"/>
              <a:t>Animation actions</a:t>
            </a:r>
          </a:p>
          <a:p>
            <a:endParaRPr lang="en-GB" dirty="0" smtClean="0"/>
          </a:p>
          <a:p>
            <a:r>
              <a:rPr lang="en-GB" dirty="0" smtClean="0"/>
              <a:t>Gestures </a:t>
            </a:r>
          </a:p>
          <a:p>
            <a:pPr lvl="1"/>
            <a:r>
              <a:rPr lang="en-GB" dirty="0" smtClean="0"/>
              <a:t>Motion Capture</a:t>
            </a:r>
          </a:p>
          <a:p>
            <a:pPr lvl="1"/>
            <a:r>
              <a:rPr lang="en-GB" dirty="0" smtClean="0"/>
              <a:t>Positive temporal advance [Mena et al.]</a:t>
            </a:r>
          </a:p>
          <a:p>
            <a:pPr lvl="1"/>
            <a:r>
              <a:rPr lang="en-GB" dirty="0" smtClean="0"/>
              <a:t>Gesture matching</a:t>
            </a:r>
          </a:p>
          <a:p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intendo Wii Remote Nunchuc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988840"/>
            <a:ext cx="3429024" cy="3429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643042" y="1571613"/>
            <a:ext cx="711519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 pitchFamily="-65" charset="-128"/>
                <a:cs typeface="ＭＳ Ｐゴシック"/>
              </a:rPr>
              <a:t>Interaction devices </a:t>
            </a:r>
          </a:p>
        </p:txBody>
      </p:sp>
      <p:pic>
        <p:nvPicPr>
          <p:cNvPr id="7" name="Picture 6" descr="pry-wiimote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688" y="1916832"/>
            <a:ext cx="3643338" cy="3509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042" y="1571612"/>
            <a:ext cx="7115196" cy="357189"/>
          </a:xfrm>
        </p:spPr>
        <p:txBody>
          <a:bodyPr/>
          <a:lstStyle/>
          <a:p>
            <a:r>
              <a:rPr lang="en-GB" dirty="0" smtClean="0"/>
              <a:t>Animation actions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11" name="Picture 10" descr="figGestu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2852936"/>
            <a:ext cx="5786943" cy="1212502"/>
          </a:xfrm>
          <a:prstGeom prst="rect">
            <a:avLst/>
          </a:prstGeom>
        </p:spPr>
      </p:pic>
      <p:pic>
        <p:nvPicPr>
          <p:cNvPr id="8" name="Picture 7" descr="nunchu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2276872"/>
            <a:ext cx="1485714" cy="3060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Temporal Advance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1928794" y="2000240"/>
            <a:ext cx="4214842" cy="1928826"/>
            <a:chOff x="2071670" y="2143116"/>
            <a:chExt cx="4214842" cy="1928826"/>
          </a:xfrm>
        </p:grpSpPr>
        <p:sp>
          <p:nvSpPr>
            <p:cNvPr id="7" name="Rounded Rectangle 6"/>
            <p:cNvSpPr/>
            <p:nvPr/>
          </p:nvSpPr>
          <p:spPr>
            <a:xfrm>
              <a:off x="2071670" y="2143116"/>
              <a:ext cx="4214842" cy="19288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2500298" y="2428868"/>
              <a:ext cx="3286148" cy="285752"/>
              <a:chOff x="2500298" y="2428868"/>
              <a:chExt cx="3286148" cy="285752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2500298" y="2643182"/>
              <a:ext cx="3286148" cy="285752"/>
              <a:chOff x="2500298" y="2428868"/>
              <a:chExt cx="3286148" cy="285752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500298" y="2857496"/>
              <a:ext cx="3286148" cy="285752"/>
              <a:chOff x="2500298" y="2428868"/>
              <a:chExt cx="3286148" cy="28575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2500298" y="3071810"/>
              <a:ext cx="3286148" cy="285752"/>
              <a:chOff x="2500298" y="2428868"/>
              <a:chExt cx="3286148" cy="285752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2500298" y="3500438"/>
              <a:ext cx="3286148" cy="285752"/>
              <a:chOff x="2500298" y="2428868"/>
              <a:chExt cx="3286148" cy="285752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2368780" y="4221088"/>
            <a:ext cx="3286148" cy="285752"/>
            <a:chOff x="2500298" y="2428868"/>
            <a:chExt cx="3286148" cy="285752"/>
          </a:xfrm>
        </p:grpSpPr>
        <p:sp>
          <p:nvSpPr>
            <p:cNvPr id="107" name="Rounded Rectangle 106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380486" y="4857760"/>
            <a:ext cx="3286148" cy="285752"/>
            <a:chOff x="2500298" y="2428868"/>
            <a:chExt cx="3286148" cy="285752"/>
          </a:xfrm>
        </p:grpSpPr>
        <p:sp>
          <p:nvSpPr>
            <p:cNvPr id="118" name="Rounded Rectangle 117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Temporal Advance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2411760" y="2492896"/>
            <a:ext cx="4214842" cy="1928826"/>
            <a:chOff x="1928794" y="2000240"/>
            <a:chExt cx="4214842" cy="1928826"/>
          </a:xfrm>
        </p:grpSpPr>
        <p:sp>
          <p:nvSpPr>
            <p:cNvPr id="7" name="Rounded Rectangle 6"/>
            <p:cNvSpPr/>
            <p:nvPr/>
          </p:nvSpPr>
          <p:spPr>
            <a:xfrm>
              <a:off x="1928794" y="2000240"/>
              <a:ext cx="4214842" cy="19288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64"/>
            <p:cNvGrpSpPr/>
            <p:nvPr/>
          </p:nvGrpSpPr>
          <p:grpSpPr>
            <a:xfrm>
              <a:off x="2357422" y="2285992"/>
              <a:ext cx="3286148" cy="285752"/>
              <a:chOff x="2500298" y="2428868"/>
              <a:chExt cx="3286148" cy="285752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65"/>
            <p:cNvGrpSpPr/>
            <p:nvPr/>
          </p:nvGrpSpPr>
          <p:grpSpPr>
            <a:xfrm>
              <a:off x="2357422" y="2500306"/>
              <a:ext cx="3286148" cy="285752"/>
              <a:chOff x="2500298" y="2428868"/>
              <a:chExt cx="3286148" cy="285752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75"/>
            <p:cNvGrpSpPr/>
            <p:nvPr/>
          </p:nvGrpSpPr>
          <p:grpSpPr>
            <a:xfrm>
              <a:off x="2357422" y="2714620"/>
              <a:ext cx="3286148" cy="285752"/>
              <a:chOff x="2500298" y="2428868"/>
              <a:chExt cx="3286148" cy="28575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85"/>
            <p:cNvGrpSpPr/>
            <p:nvPr/>
          </p:nvGrpSpPr>
          <p:grpSpPr>
            <a:xfrm>
              <a:off x="2357422" y="2928934"/>
              <a:ext cx="3286148" cy="285752"/>
              <a:chOff x="2500298" y="2428868"/>
              <a:chExt cx="3286148" cy="285752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2357681" y="3140968"/>
              <a:ext cx="3286148" cy="285752"/>
              <a:chOff x="2500298" y="2428868"/>
              <a:chExt cx="3286148" cy="285752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95"/>
            <p:cNvGrpSpPr/>
            <p:nvPr/>
          </p:nvGrpSpPr>
          <p:grpSpPr>
            <a:xfrm>
              <a:off x="2357422" y="3357562"/>
              <a:ext cx="3286148" cy="285752"/>
              <a:chOff x="2500298" y="2428868"/>
              <a:chExt cx="3286148" cy="285752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9" name="Group 158"/>
          <p:cNvGrpSpPr/>
          <p:nvPr/>
        </p:nvGrpSpPr>
        <p:grpSpPr>
          <a:xfrm>
            <a:off x="1115616" y="5141543"/>
            <a:ext cx="6757088" cy="303681"/>
            <a:chOff x="1125876" y="4869160"/>
            <a:chExt cx="6757088" cy="303681"/>
          </a:xfrm>
        </p:grpSpPr>
        <p:sp>
          <p:nvSpPr>
            <p:cNvPr id="154" name="Rounded Rectangle 153"/>
            <p:cNvSpPr/>
            <p:nvPr/>
          </p:nvSpPr>
          <p:spPr>
            <a:xfrm flipV="1">
              <a:off x="6012160" y="4977026"/>
              <a:ext cx="1849854" cy="11772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/>
            <p:cNvSpPr/>
            <p:nvPr/>
          </p:nvSpPr>
          <p:spPr>
            <a:xfrm flipV="1">
              <a:off x="1258756" y="4959097"/>
              <a:ext cx="1849854" cy="11772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2843808" y="4869160"/>
              <a:ext cx="3286148" cy="285752"/>
              <a:chOff x="2500298" y="2428868"/>
              <a:chExt cx="3286148" cy="285752"/>
            </a:xfrm>
          </p:grpSpPr>
          <p:sp>
            <p:nvSpPr>
              <p:cNvPr id="134" name="Rounded Rectangle 13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5" name="Oval 144"/>
            <p:cNvSpPr/>
            <p:nvPr/>
          </p:nvSpPr>
          <p:spPr>
            <a:xfrm>
              <a:off x="1125876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554504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983132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411760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311328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739956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168584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597212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2483768" y="213285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Samples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971600" y="4797152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Gesture</a:t>
            </a:r>
            <a:r>
              <a:rPr lang="es-ES" dirty="0" smtClean="0"/>
              <a:t> </a:t>
            </a:r>
            <a:r>
              <a:rPr lang="es-ES" dirty="0" err="1" smtClean="0"/>
              <a:t>Stream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3203848" y="5409074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Captured</a:t>
            </a:r>
            <a:r>
              <a:rPr lang="es-ES" dirty="0" smtClean="0"/>
              <a:t> </a:t>
            </a:r>
            <a:r>
              <a:rPr lang="es-ES" dirty="0" err="1" smtClean="0"/>
              <a:t>gesture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Temporal Advance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2123728" y="2564904"/>
            <a:ext cx="5632134" cy="2457564"/>
            <a:chOff x="2051720" y="2564904"/>
            <a:chExt cx="5632134" cy="2457564"/>
          </a:xfrm>
        </p:grpSpPr>
        <p:grpSp>
          <p:nvGrpSpPr>
            <p:cNvPr id="3" name="Group 105"/>
            <p:cNvGrpSpPr/>
            <p:nvPr/>
          </p:nvGrpSpPr>
          <p:grpSpPr>
            <a:xfrm>
              <a:off x="2051720" y="2564904"/>
              <a:ext cx="5400600" cy="504056"/>
              <a:chOff x="2500298" y="2428868"/>
              <a:chExt cx="3286148" cy="285752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A</a:t>
                </a:r>
                <a:endParaRPr lang="en-US" dirty="0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B</a:t>
                </a:r>
                <a:endParaRPr lang="en-US" dirty="0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</a:t>
                </a:r>
                <a:endParaRPr lang="en-US" dirty="0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D</a:t>
                </a:r>
                <a:endParaRPr lang="en-US" dirty="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E</a:t>
                </a:r>
                <a:endParaRPr lang="en-US" dirty="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F</a:t>
                </a:r>
                <a:endParaRPr lang="en-US" dirty="0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G</a:t>
                </a:r>
                <a:endParaRPr lang="en-US" dirty="0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H</a:t>
                </a:r>
                <a:endParaRPr lang="en-US" dirty="0"/>
              </a:p>
            </p:txBody>
          </p:sp>
        </p:grpSp>
        <p:grpSp>
          <p:nvGrpSpPr>
            <p:cNvPr id="6" name="Group 116"/>
            <p:cNvGrpSpPr/>
            <p:nvPr/>
          </p:nvGrpSpPr>
          <p:grpSpPr>
            <a:xfrm>
              <a:off x="2051720" y="4077072"/>
              <a:ext cx="5616624" cy="504056"/>
              <a:chOff x="2500298" y="2428868"/>
              <a:chExt cx="3286148" cy="285752"/>
            </a:xfrm>
          </p:grpSpPr>
          <p:sp>
            <p:nvSpPr>
              <p:cNvPr id="118" name="Rounded Rectangle 117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A</a:t>
                </a:r>
                <a:endParaRPr lang="en-US" dirty="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A</a:t>
                </a:r>
                <a:endParaRPr lang="en-US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D</a:t>
                </a:r>
                <a:endParaRPr lang="en-US" dirty="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</a:t>
                </a:r>
                <a:endParaRPr lang="en-US" dirty="0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D</a:t>
                </a:r>
                <a:endParaRPr lang="en-US" dirty="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</a:t>
                </a:r>
                <a:endParaRPr lang="en-US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</a:t>
                </a:r>
                <a:endParaRPr lang="en-US" dirty="0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H</a:t>
                </a:r>
                <a:endParaRPr lang="en-US" dirty="0"/>
              </a:p>
            </p:txBody>
          </p:sp>
        </p:grpSp>
        <p:cxnSp>
          <p:nvCxnSpPr>
            <p:cNvPr id="147" name="Straight Arrow Connector 146"/>
            <p:cNvCxnSpPr>
              <a:stCxn id="119" idx="0"/>
              <a:endCxn id="108" idx="4"/>
            </p:cNvCxnSpPr>
            <p:nvPr/>
          </p:nvCxnSpPr>
          <p:spPr>
            <a:xfrm rot="16200000" flipV="1">
              <a:off x="1787169" y="3568320"/>
              <a:ext cx="1008112" cy="9392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20" idx="1"/>
              <a:endCxn id="108" idx="5"/>
            </p:cNvCxnSpPr>
            <p:nvPr/>
          </p:nvCxnSpPr>
          <p:spPr>
            <a:xfrm rot="16200000" flipV="1">
              <a:off x="2076333" y="3371373"/>
              <a:ext cx="1155746" cy="40328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21" idx="0"/>
              <a:endCxn id="111" idx="3"/>
            </p:cNvCxnSpPr>
            <p:nvPr/>
          </p:nvCxnSpPr>
          <p:spPr>
            <a:xfrm rot="5400000" flipH="1" flipV="1">
              <a:off x="3456485" y="3299786"/>
              <a:ext cx="1081929" cy="47264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22" idx="1"/>
              <a:endCxn id="110" idx="4"/>
            </p:cNvCxnSpPr>
            <p:nvPr/>
          </p:nvCxnSpPr>
          <p:spPr>
            <a:xfrm rot="16200000" flipV="1">
              <a:off x="3467254" y="3297088"/>
              <a:ext cx="1081929" cy="62567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/>
            <p:cNvSpPr txBox="1"/>
            <p:nvPr/>
          </p:nvSpPr>
          <p:spPr>
            <a:xfrm>
              <a:off x="2051720" y="465313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+1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236296" y="464384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+1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563888" y="464384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+1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771800" y="465313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+0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6516216" y="465313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+0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724128" y="464384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+0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004048" y="465313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+0</a:t>
              </a:r>
              <a:endParaRPr 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283968" y="465313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+0</a:t>
              </a:r>
              <a:endParaRPr lang="en-US" dirty="0"/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5508104" y="2132856"/>
            <a:ext cx="301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of 3 positive advances</a:t>
            </a:r>
            <a:endParaRPr lang="en-US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1043608" y="5229200"/>
            <a:ext cx="4104456" cy="1008112"/>
            <a:chOff x="1043608" y="5229200"/>
            <a:chExt cx="4104456" cy="1008112"/>
          </a:xfrm>
        </p:grpSpPr>
        <p:sp>
          <p:nvSpPr>
            <p:cNvPr id="176" name="Rectangle 175"/>
            <p:cNvSpPr/>
            <p:nvPr/>
          </p:nvSpPr>
          <p:spPr>
            <a:xfrm>
              <a:off x="1043608" y="5229200"/>
              <a:ext cx="4104456" cy="10081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115616" y="5301208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After</a:t>
              </a:r>
              <a:r>
                <a:rPr lang="es-ES" dirty="0" smtClean="0"/>
                <a:t> </a:t>
              </a:r>
              <a:r>
                <a:rPr lang="es-ES" dirty="0" err="1" smtClean="0"/>
                <a:t>previous</a:t>
              </a:r>
              <a:r>
                <a:rPr lang="es-ES" dirty="0" smtClean="0"/>
                <a:t> match 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115616" y="5805264"/>
              <a:ext cx="2899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NOT </a:t>
              </a:r>
              <a:r>
                <a:rPr lang="es-ES" dirty="0" err="1" smtClean="0"/>
                <a:t>After</a:t>
              </a:r>
              <a:r>
                <a:rPr lang="es-ES" dirty="0" smtClean="0"/>
                <a:t> </a:t>
              </a:r>
              <a:r>
                <a:rPr lang="es-ES" dirty="0" err="1" smtClean="0"/>
                <a:t>previous</a:t>
              </a:r>
              <a:r>
                <a:rPr lang="es-ES" dirty="0" smtClean="0"/>
                <a:t> match </a:t>
              </a:r>
              <a:endParaRPr lang="en-US" dirty="0"/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4067944" y="5445224"/>
              <a:ext cx="864096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4067944" y="6021288"/>
              <a:ext cx="864096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79" name="Straight Arrow Connector 178"/>
          <p:cNvCxnSpPr>
            <a:stCxn id="123" idx="1"/>
          </p:cNvCxnSpPr>
          <p:nvPr/>
        </p:nvCxnSpPr>
        <p:spPr>
          <a:xfrm rot="16200000" flipV="1">
            <a:off x="4847929" y="3873152"/>
            <a:ext cx="361849" cy="1936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24" idx="1"/>
          </p:cNvCxnSpPr>
          <p:nvPr/>
        </p:nvCxnSpPr>
        <p:spPr>
          <a:xfrm rot="16200000" flipV="1">
            <a:off x="5574271" y="3866890"/>
            <a:ext cx="217833" cy="350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25" idx="1"/>
          </p:cNvCxnSpPr>
          <p:nvPr/>
        </p:nvCxnSpPr>
        <p:spPr>
          <a:xfrm rot="16200000" flipV="1">
            <a:off x="6372620" y="3932637"/>
            <a:ext cx="145825" cy="2906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26" idx="0"/>
            <a:endCxn id="115" idx="4"/>
          </p:cNvCxnSpPr>
          <p:nvPr/>
        </p:nvCxnSpPr>
        <p:spPr>
          <a:xfrm rot="16200000" flipV="1">
            <a:off x="6888780" y="3469700"/>
            <a:ext cx="1008112" cy="20663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Temporal Advance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6" name="Group 105"/>
          <p:cNvGrpSpPr/>
          <p:nvPr/>
        </p:nvGrpSpPr>
        <p:grpSpPr>
          <a:xfrm>
            <a:off x="2123728" y="2420888"/>
            <a:ext cx="5400600" cy="504056"/>
            <a:chOff x="2500298" y="2428868"/>
            <a:chExt cx="3286148" cy="285752"/>
          </a:xfrm>
        </p:grpSpPr>
        <p:sp>
          <p:nvSpPr>
            <p:cNvPr id="107" name="Rounded Rectangle 106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</a:t>
              </a:r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</a:t>
              </a:r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F</a:t>
              </a:r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G</a:t>
              </a:r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grpSp>
        <p:nvGrpSpPr>
          <p:cNvPr id="7" name="Group 116"/>
          <p:cNvGrpSpPr/>
          <p:nvPr/>
        </p:nvGrpSpPr>
        <p:grpSpPr>
          <a:xfrm>
            <a:off x="2123728" y="3933056"/>
            <a:ext cx="5616624" cy="504056"/>
            <a:chOff x="2500298" y="2428868"/>
            <a:chExt cx="3286148" cy="285752"/>
          </a:xfrm>
        </p:grpSpPr>
        <p:sp>
          <p:nvSpPr>
            <p:cNvPr id="118" name="Rounded Rectangle 117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cxnSp>
        <p:nvCxnSpPr>
          <p:cNvPr id="147" name="Straight Arrow Connector 146"/>
          <p:cNvCxnSpPr/>
          <p:nvPr/>
        </p:nvCxnSpPr>
        <p:spPr>
          <a:xfrm rot="16200000" flipV="1">
            <a:off x="1859177" y="3424304"/>
            <a:ext cx="1008112" cy="9392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rot="16200000" flipV="1">
            <a:off x="2148341" y="3227357"/>
            <a:ext cx="1155746" cy="4032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5400000" flipH="1" flipV="1">
            <a:off x="3528493" y="3155770"/>
            <a:ext cx="1081929" cy="4726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rot="16200000" flipV="1">
            <a:off x="3539262" y="3153072"/>
            <a:ext cx="1081929" cy="6256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2123728" y="450912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+1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7308304" y="449982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+1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3635896" y="449982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+1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2843808" y="450912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+0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6588224" y="450912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+0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5796136" y="449982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+0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5076056" y="450912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+0</a:t>
            </a:r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>
            <a:off x="4355976" y="450912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+0</a:t>
            </a:r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5580112" y="5013176"/>
            <a:ext cx="301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of 3 positive advances</a:t>
            </a:r>
            <a:endParaRPr lang="en-US" dirty="0"/>
          </a:p>
        </p:txBody>
      </p:sp>
      <p:cxnSp>
        <p:nvCxnSpPr>
          <p:cNvPr id="179" name="Straight Arrow Connector 178"/>
          <p:cNvCxnSpPr/>
          <p:nvPr/>
        </p:nvCxnSpPr>
        <p:spPr>
          <a:xfrm rot="16200000" flipV="1">
            <a:off x="4847929" y="3729136"/>
            <a:ext cx="361849" cy="1936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rot="16200000" flipV="1">
            <a:off x="5574271" y="3722874"/>
            <a:ext cx="217833" cy="350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rot="16200000" flipV="1">
            <a:off x="6372620" y="3788621"/>
            <a:ext cx="145825" cy="2906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rot="16200000" flipV="1">
            <a:off x="6888780" y="3325684"/>
            <a:ext cx="1008112" cy="20663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1043608" y="5085184"/>
            <a:ext cx="4104456" cy="1512168"/>
            <a:chOff x="1043608" y="4941168"/>
            <a:chExt cx="4104456" cy="1512168"/>
          </a:xfrm>
        </p:grpSpPr>
        <p:sp>
          <p:nvSpPr>
            <p:cNvPr id="176" name="Rectangle 175"/>
            <p:cNvSpPr/>
            <p:nvPr/>
          </p:nvSpPr>
          <p:spPr>
            <a:xfrm>
              <a:off x="1043608" y="4941168"/>
              <a:ext cx="4104456" cy="151216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115616" y="5075892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After</a:t>
              </a:r>
              <a:r>
                <a:rPr lang="es-ES" dirty="0" smtClean="0"/>
                <a:t> </a:t>
              </a:r>
              <a:r>
                <a:rPr lang="es-ES" dirty="0" err="1" smtClean="0"/>
                <a:t>previous</a:t>
              </a:r>
              <a:r>
                <a:rPr lang="es-ES" dirty="0" smtClean="0"/>
                <a:t> match 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115616" y="5579948"/>
              <a:ext cx="2899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NOT </a:t>
              </a:r>
              <a:r>
                <a:rPr lang="es-ES" dirty="0" err="1" smtClean="0"/>
                <a:t>After</a:t>
              </a:r>
              <a:r>
                <a:rPr lang="es-ES" dirty="0" smtClean="0"/>
                <a:t> </a:t>
              </a:r>
              <a:r>
                <a:rPr lang="es-ES" dirty="0" err="1" smtClean="0"/>
                <a:t>previous</a:t>
              </a:r>
              <a:r>
                <a:rPr lang="es-ES" dirty="0" smtClean="0"/>
                <a:t> match </a:t>
              </a:r>
              <a:endParaRPr lang="en-US" dirty="0"/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4067944" y="5219908"/>
              <a:ext cx="864096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4067944" y="5733256"/>
              <a:ext cx="864096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115616" y="6011996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Previous</a:t>
              </a:r>
              <a:r>
                <a:rPr lang="es-ES" dirty="0" smtClean="0"/>
                <a:t> match </a:t>
              </a:r>
              <a:endParaRPr lang="en-US" dirty="0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067944" y="6237312"/>
              <a:ext cx="864096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Oval 52"/>
          <p:cNvSpPr/>
          <p:nvPr/>
        </p:nvSpPr>
        <p:spPr>
          <a:xfrm>
            <a:off x="2069649" y="2385030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176102" y="2385030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002343" y="2385030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53" grpId="0" animBg="1"/>
      <p:bldP spid="53" grpId="1" animBg="1"/>
      <p:bldP spid="54" grpId="0" animBg="1"/>
      <p:bldP spid="54" grpId="1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Temporal Advance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3" name="Group 166"/>
          <p:cNvGrpSpPr/>
          <p:nvPr/>
        </p:nvGrpSpPr>
        <p:grpSpPr>
          <a:xfrm>
            <a:off x="2123728" y="2564904"/>
            <a:ext cx="5632134" cy="2457564"/>
            <a:chOff x="2051720" y="2564904"/>
            <a:chExt cx="5632134" cy="2457564"/>
          </a:xfrm>
        </p:grpSpPr>
        <p:grpSp>
          <p:nvGrpSpPr>
            <p:cNvPr id="6" name="Group 105"/>
            <p:cNvGrpSpPr/>
            <p:nvPr/>
          </p:nvGrpSpPr>
          <p:grpSpPr>
            <a:xfrm>
              <a:off x="2051720" y="2564904"/>
              <a:ext cx="5400600" cy="504056"/>
              <a:chOff x="2500298" y="2428868"/>
              <a:chExt cx="3286148" cy="285752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A</a:t>
                </a:r>
                <a:endParaRPr lang="en-US" dirty="0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B</a:t>
                </a:r>
                <a:endParaRPr lang="en-US" dirty="0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C</a:t>
                </a:r>
                <a:endParaRPr lang="en-US" dirty="0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D</a:t>
                </a:r>
                <a:endParaRPr lang="en-US" dirty="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E</a:t>
                </a:r>
                <a:endParaRPr lang="en-US" dirty="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F</a:t>
                </a:r>
                <a:endParaRPr lang="en-US" dirty="0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G</a:t>
                </a:r>
                <a:endParaRPr lang="en-US" dirty="0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H</a:t>
                </a:r>
                <a:endParaRPr lang="en-US" dirty="0"/>
              </a:p>
            </p:txBody>
          </p:sp>
        </p:grpSp>
        <p:grpSp>
          <p:nvGrpSpPr>
            <p:cNvPr id="7" name="Group 116"/>
            <p:cNvGrpSpPr/>
            <p:nvPr/>
          </p:nvGrpSpPr>
          <p:grpSpPr>
            <a:xfrm>
              <a:off x="2051720" y="4077072"/>
              <a:ext cx="5616624" cy="504056"/>
              <a:chOff x="2500298" y="2428868"/>
              <a:chExt cx="3286148" cy="285752"/>
            </a:xfrm>
          </p:grpSpPr>
          <p:sp>
            <p:nvSpPr>
              <p:cNvPr id="118" name="Rounded Rectangle 117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A</a:t>
                </a:r>
                <a:endParaRPr lang="en-US" dirty="0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B</a:t>
                </a:r>
                <a:endParaRPr lang="en-US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D</a:t>
                </a:r>
                <a:endParaRPr lang="en-US" dirty="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E</a:t>
                </a:r>
                <a:endParaRPr lang="en-US" dirty="0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E</a:t>
                </a:r>
                <a:endParaRPr lang="en-US" dirty="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F</a:t>
                </a:r>
                <a:endParaRPr lang="en-US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G</a:t>
                </a:r>
                <a:endParaRPr lang="en-US" dirty="0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 smtClean="0"/>
                  <a:t>H</a:t>
                </a:r>
                <a:endParaRPr lang="en-US" dirty="0"/>
              </a:p>
            </p:txBody>
          </p:sp>
        </p:grpSp>
        <p:cxnSp>
          <p:nvCxnSpPr>
            <p:cNvPr id="147" name="Straight Arrow Connector 146"/>
            <p:cNvCxnSpPr>
              <a:stCxn id="119" idx="0"/>
              <a:endCxn id="108" idx="4"/>
            </p:cNvCxnSpPr>
            <p:nvPr/>
          </p:nvCxnSpPr>
          <p:spPr>
            <a:xfrm rot="16200000" flipV="1">
              <a:off x="1787169" y="3568320"/>
              <a:ext cx="1008112" cy="9392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21" idx="0"/>
              <a:endCxn id="111" idx="3"/>
            </p:cNvCxnSpPr>
            <p:nvPr/>
          </p:nvCxnSpPr>
          <p:spPr>
            <a:xfrm rot="5400000" flipH="1" flipV="1">
              <a:off x="3456485" y="3299786"/>
              <a:ext cx="1081929" cy="472645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22" idx="0"/>
              <a:endCxn id="112" idx="3"/>
            </p:cNvCxnSpPr>
            <p:nvPr/>
          </p:nvCxnSpPr>
          <p:spPr>
            <a:xfrm rot="5400000" flipH="1" flipV="1">
              <a:off x="4175000" y="3313874"/>
              <a:ext cx="1081929" cy="44446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/>
            <p:cNvSpPr txBox="1"/>
            <p:nvPr/>
          </p:nvSpPr>
          <p:spPr>
            <a:xfrm>
              <a:off x="2051720" y="465313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+1</a:t>
              </a:r>
              <a:endParaRPr 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7236296" y="464384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+1</a:t>
              </a:r>
              <a:endParaRPr lang="en-US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563888" y="464384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+1</a:t>
              </a:r>
              <a:endParaRPr 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771800" y="465313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+1</a:t>
              </a:r>
              <a:endParaRPr lang="en-US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6444208" y="465313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+1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5724128" y="464384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+1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004048" y="465313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+0</a:t>
              </a:r>
              <a:endParaRPr 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283968" y="4653136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+1</a:t>
              </a:r>
              <a:endParaRPr lang="en-US" dirty="0"/>
            </a:p>
          </p:txBody>
        </p:sp>
      </p:grpSp>
      <p:sp>
        <p:nvSpPr>
          <p:cNvPr id="166" name="TextBox 165"/>
          <p:cNvSpPr txBox="1"/>
          <p:nvPr/>
        </p:nvSpPr>
        <p:spPr>
          <a:xfrm>
            <a:off x="5580112" y="5229200"/>
            <a:ext cx="301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of 7 positive advances</a:t>
            </a:r>
            <a:endParaRPr lang="en-US" dirty="0"/>
          </a:p>
        </p:txBody>
      </p:sp>
      <p:grpSp>
        <p:nvGrpSpPr>
          <p:cNvPr id="8" name="Group 176"/>
          <p:cNvGrpSpPr/>
          <p:nvPr/>
        </p:nvGrpSpPr>
        <p:grpSpPr>
          <a:xfrm>
            <a:off x="1043608" y="5229200"/>
            <a:ext cx="4104456" cy="1008112"/>
            <a:chOff x="1043608" y="5229200"/>
            <a:chExt cx="4104456" cy="1008112"/>
          </a:xfrm>
        </p:grpSpPr>
        <p:sp>
          <p:nvSpPr>
            <p:cNvPr id="176" name="Rectangle 175"/>
            <p:cNvSpPr/>
            <p:nvPr/>
          </p:nvSpPr>
          <p:spPr>
            <a:xfrm>
              <a:off x="1043608" y="5229200"/>
              <a:ext cx="4104456" cy="10081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1115616" y="5301208"/>
              <a:ext cx="2364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After</a:t>
              </a:r>
              <a:r>
                <a:rPr lang="es-ES" dirty="0" smtClean="0"/>
                <a:t> </a:t>
              </a:r>
              <a:r>
                <a:rPr lang="es-ES" dirty="0" err="1" smtClean="0"/>
                <a:t>previous</a:t>
              </a:r>
              <a:r>
                <a:rPr lang="es-ES" dirty="0" smtClean="0"/>
                <a:t> match </a:t>
              </a:r>
              <a:endParaRPr lang="en-US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115616" y="5805264"/>
              <a:ext cx="2899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NOT </a:t>
              </a:r>
              <a:r>
                <a:rPr lang="es-ES" dirty="0" err="1" smtClean="0"/>
                <a:t>After</a:t>
              </a:r>
              <a:r>
                <a:rPr lang="es-ES" dirty="0" smtClean="0"/>
                <a:t> </a:t>
              </a:r>
              <a:r>
                <a:rPr lang="es-ES" dirty="0" err="1" smtClean="0"/>
                <a:t>previous</a:t>
              </a:r>
              <a:r>
                <a:rPr lang="es-ES" dirty="0" smtClean="0"/>
                <a:t> match </a:t>
              </a:r>
              <a:endParaRPr lang="en-US" dirty="0"/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4067944" y="5445224"/>
              <a:ext cx="864096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4067944" y="6021288"/>
              <a:ext cx="864096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79" name="Straight Arrow Connector 178"/>
          <p:cNvCxnSpPr>
            <a:stCxn id="123" idx="0"/>
            <a:endCxn id="112" idx="4"/>
          </p:cNvCxnSpPr>
          <p:nvPr/>
        </p:nvCxnSpPr>
        <p:spPr>
          <a:xfrm rot="16200000" flipV="1">
            <a:off x="4733236" y="3511965"/>
            <a:ext cx="1008112" cy="1221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24" idx="0"/>
            <a:endCxn id="113" idx="4"/>
          </p:cNvCxnSpPr>
          <p:nvPr/>
        </p:nvCxnSpPr>
        <p:spPr>
          <a:xfrm rot="16200000" flipV="1">
            <a:off x="5451750" y="3497877"/>
            <a:ext cx="1008112" cy="15027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25" idx="0"/>
            <a:endCxn id="114" idx="4"/>
          </p:cNvCxnSpPr>
          <p:nvPr/>
        </p:nvCxnSpPr>
        <p:spPr>
          <a:xfrm rot="16200000" flipV="1">
            <a:off x="6170265" y="3483789"/>
            <a:ext cx="1008112" cy="17845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26" idx="0"/>
            <a:endCxn id="115" idx="4"/>
          </p:cNvCxnSpPr>
          <p:nvPr/>
        </p:nvCxnSpPr>
        <p:spPr>
          <a:xfrm rot="16200000" flipV="1">
            <a:off x="6888780" y="3469700"/>
            <a:ext cx="1008112" cy="20663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20" idx="0"/>
            <a:endCxn id="109" idx="4"/>
          </p:cNvCxnSpPr>
          <p:nvPr/>
        </p:nvCxnSpPr>
        <p:spPr>
          <a:xfrm rot="16200000" flipV="1">
            <a:off x="2577692" y="3554231"/>
            <a:ext cx="1008112" cy="3756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2452688" y="1970088"/>
            <a:ext cx="5572125" cy="438150"/>
          </a:xfrm>
          <a:prstGeom prst="rect">
            <a:avLst/>
          </a:prstGeom>
          <a:solidFill>
            <a:srgbClr val="219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rgbClr val="FFFFFF"/>
                </a:solidFill>
                <a:latin typeface="Verdana" pitchFamily="-65" charset="0"/>
                <a:ea typeface="ＭＳ Ｐゴシック" pitchFamily="-65" charset="-128"/>
              </a:rPr>
              <a:t>Contents</a:t>
            </a:r>
            <a:endParaRPr lang="en-US" sz="2000" dirty="0">
              <a:solidFill>
                <a:srgbClr val="FFFFFF"/>
              </a:solidFill>
              <a:latin typeface="Verdana" pitchFamily="-65" charset="0"/>
              <a:ea typeface="ＭＳ Ｐゴシック" pitchFamily="-65" charset="-128"/>
            </a:endParaRPr>
          </a:p>
        </p:txBody>
      </p:sp>
      <p:sp>
        <p:nvSpPr>
          <p:cNvPr id="8195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8578850" y="6407150"/>
            <a:ext cx="509588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F1C51B56-5FFD-45EC-AC87-2620686C0A3C}" type="slidenum">
              <a:rPr lang="es-ES_tradnl" smtClean="0"/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s-ES_tradnl" smtClean="0"/>
          </a:p>
        </p:txBody>
      </p:sp>
      <p:sp>
        <p:nvSpPr>
          <p:cNvPr id="8196" name="CuadroTexto 12"/>
          <p:cNvSpPr txBox="1">
            <a:spLocks noChangeArrowheads="1"/>
          </p:cNvSpPr>
          <p:nvPr/>
        </p:nvSpPr>
        <p:spPr bwMode="auto">
          <a:xfrm>
            <a:off x="2627313" y="2967039"/>
            <a:ext cx="5189537" cy="239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Calibri" pitchFamily="34" charset="0"/>
              <a:buAutoNum type="arabicPeriod"/>
            </a:pPr>
            <a:r>
              <a:rPr lang="en-US" sz="2400" dirty="0" smtClean="0">
                <a:solidFill>
                  <a:srgbClr val="2192C8"/>
                </a:solidFill>
                <a:latin typeface="Verdana" pitchFamily="34" charset="0"/>
              </a:rPr>
              <a:t>Scope and Objectives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US" sz="2400" dirty="0" smtClean="0">
                <a:solidFill>
                  <a:srgbClr val="2192C8"/>
                </a:solidFill>
                <a:latin typeface="Verdana" pitchFamily="34" charset="0"/>
              </a:rPr>
              <a:t>3D Representation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US" sz="2400" dirty="0" smtClean="0">
                <a:solidFill>
                  <a:srgbClr val="2192C8"/>
                </a:solidFill>
                <a:latin typeface="Verdana" pitchFamily="34" charset="0"/>
              </a:rPr>
              <a:t>Gesture Interaction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US" sz="2400" dirty="0" smtClean="0">
                <a:solidFill>
                  <a:srgbClr val="2192C8"/>
                </a:solidFill>
                <a:latin typeface="Verdana" pitchFamily="34" charset="0"/>
              </a:rPr>
              <a:t>Experimental Results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US" sz="2400" dirty="0" smtClean="0">
                <a:solidFill>
                  <a:srgbClr val="2192C8"/>
                </a:solidFill>
                <a:latin typeface="Verdana" pitchFamily="34" charset="0"/>
              </a:rPr>
              <a:t>Conclusions and Future Work</a:t>
            </a:r>
            <a:endParaRPr lang="en-US" sz="2400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8197" name="Marcador de título 1"/>
          <p:cNvSpPr txBox="1">
            <a:spLocks/>
          </p:cNvSpPr>
          <p:nvPr/>
        </p:nvSpPr>
        <p:spPr bwMode="auto">
          <a:xfrm>
            <a:off x="457200" y="361950"/>
            <a:ext cx="4900618" cy="28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en-US" sz="1400" b="1" dirty="0" smtClean="0">
                <a:solidFill>
                  <a:srgbClr val="2192C8"/>
                </a:solidFill>
                <a:latin typeface="Verdana" pitchFamily="34" charset="0"/>
              </a:rPr>
              <a:t>Weather Radar Data Interactive 3D Viewer</a:t>
            </a:r>
            <a:endParaRPr lang="es-ES_tradnl" sz="1400" b="1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8198" name="Marcador de texto 2"/>
          <p:cNvSpPr txBox="1">
            <a:spLocks/>
          </p:cNvSpPr>
          <p:nvPr/>
        </p:nvSpPr>
        <p:spPr bwMode="auto">
          <a:xfrm>
            <a:off x="457200" y="614363"/>
            <a:ext cx="4195763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None/>
            </a:pPr>
            <a:endParaRPr lang="es-ES_tradnl" sz="1000" dirty="0">
              <a:solidFill>
                <a:srgbClr val="2192C8"/>
              </a:solidFill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819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Gesture  Matching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357422" y="2643182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Nearest</a:t>
            </a:r>
            <a:r>
              <a:rPr lang="es-ES" dirty="0" smtClean="0"/>
              <a:t> </a:t>
            </a:r>
            <a:r>
              <a:rPr lang="es-ES" dirty="0" err="1" smtClean="0"/>
              <a:t>Distance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357422" y="3643314"/>
            <a:ext cx="208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Temporal </a:t>
            </a:r>
            <a:r>
              <a:rPr lang="es-ES" dirty="0" err="1" smtClean="0"/>
              <a:t>Advance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4929190" y="3071810"/>
            <a:ext cx="211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Weighted</a:t>
            </a:r>
            <a:r>
              <a:rPr lang="es-ES" dirty="0" smtClean="0"/>
              <a:t> </a:t>
            </a:r>
            <a:r>
              <a:rPr lang="es-ES" dirty="0" err="1" smtClean="0"/>
              <a:t>Distance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Captured data (training gestures)</a:t>
            </a:r>
          </a:p>
          <a:p>
            <a:r>
              <a:rPr lang="en-GB" dirty="0" smtClean="0"/>
              <a:t>Leave one out and test results</a:t>
            </a:r>
          </a:p>
          <a:p>
            <a:r>
              <a:rPr lang="en-GB" dirty="0" smtClean="0"/>
              <a:t>Graphical matching representation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400040"/>
          </a:xfrm>
        </p:spPr>
        <p:txBody>
          <a:bodyPr/>
          <a:lstStyle/>
          <a:p>
            <a:r>
              <a:rPr lang="en-GB" dirty="0" smtClean="0"/>
              <a:t>Captured data (training gestures)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907704" y="2204864"/>
            <a:ext cx="785818" cy="857256"/>
            <a:chOff x="2786050" y="2928934"/>
            <a:chExt cx="785818" cy="857256"/>
          </a:xfrm>
        </p:grpSpPr>
        <p:sp>
          <p:nvSpPr>
            <p:cNvPr id="8" name="Round Same Side Corner Rectangle 7"/>
            <p:cNvSpPr/>
            <p:nvPr/>
          </p:nvSpPr>
          <p:spPr>
            <a:xfrm>
              <a:off x="2786050" y="3357562"/>
              <a:ext cx="785818" cy="428628"/>
            </a:xfrm>
            <a:prstGeom prst="round2Same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928926" y="2928934"/>
              <a:ext cx="500066" cy="500066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635896" y="3501008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X 20 </a:t>
            </a:r>
            <a:r>
              <a:rPr lang="en-GB" dirty="0" smtClean="0"/>
              <a:t>Repetitions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2051720" y="5229200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Total: 700 Gestures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87824" y="3356992"/>
            <a:ext cx="613482" cy="787088"/>
            <a:chOff x="2843808" y="3789040"/>
            <a:chExt cx="613482" cy="787088"/>
          </a:xfrm>
        </p:grpSpPr>
        <p:sp>
          <p:nvSpPr>
            <p:cNvPr id="24" name="Folded Corner 23"/>
            <p:cNvSpPr/>
            <p:nvPr/>
          </p:nvSpPr>
          <p:spPr>
            <a:xfrm>
              <a:off x="2843808" y="3789040"/>
              <a:ext cx="432048" cy="504056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olded Corner 24"/>
            <p:cNvSpPr/>
            <p:nvPr/>
          </p:nvSpPr>
          <p:spPr>
            <a:xfrm>
              <a:off x="2909124" y="3868870"/>
              <a:ext cx="432048" cy="504056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olded Corner 25"/>
            <p:cNvSpPr/>
            <p:nvPr/>
          </p:nvSpPr>
          <p:spPr>
            <a:xfrm>
              <a:off x="2959926" y="3977728"/>
              <a:ext cx="432048" cy="504056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olded Corner 26"/>
            <p:cNvSpPr/>
            <p:nvPr/>
          </p:nvSpPr>
          <p:spPr>
            <a:xfrm>
              <a:off x="3025242" y="4072072"/>
              <a:ext cx="432048" cy="504056"/>
            </a:xfrm>
            <a:prstGeom prst="foldedCorner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 descr="figGestu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84608" y="4365666"/>
            <a:ext cx="2066002" cy="432876"/>
          </a:xfrm>
          <a:prstGeom prst="rect">
            <a:avLst/>
          </a:prstGeom>
        </p:spPr>
      </p:pic>
      <p:pic>
        <p:nvPicPr>
          <p:cNvPr id="30" name="Picture 29" descr="figGestu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5410" y="4430982"/>
            <a:ext cx="2066002" cy="432876"/>
          </a:xfrm>
          <a:prstGeom prst="rect">
            <a:avLst/>
          </a:prstGeom>
        </p:spPr>
      </p:pic>
      <p:pic>
        <p:nvPicPr>
          <p:cNvPr id="31" name="Picture 30" descr="figGestu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7312" y="4496298"/>
            <a:ext cx="2066002" cy="432876"/>
          </a:xfrm>
          <a:prstGeom prst="rect">
            <a:avLst/>
          </a:prstGeom>
        </p:spPr>
      </p:pic>
      <p:pic>
        <p:nvPicPr>
          <p:cNvPr id="32" name="Picture 31" descr="figGestu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6118" y="4581128"/>
            <a:ext cx="2066002" cy="432876"/>
          </a:xfrm>
          <a:prstGeom prst="rect">
            <a:avLst/>
          </a:prstGeom>
        </p:spPr>
      </p:pic>
      <p:cxnSp>
        <p:nvCxnSpPr>
          <p:cNvPr id="35" name="Elbow Connector 34"/>
          <p:cNvCxnSpPr/>
          <p:nvPr/>
        </p:nvCxnSpPr>
        <p:spPr>
          <a:xfrm>
            <a:off x="1979712" y="3284984"/>
            <a:ext cx="720080" cy="576064"/>
          </a:xfrm>
          <a:prstGeom prst="bentConnector3">
            <a:avLst>
              <a:gd name="adj1" fmla="val -3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>
            <a:off x="2555776" y="4077072"/>
            <a:ext cx="720080" cy="576064"/>
          </a:xfrm>
          <a:prstGeom prst="bentConnector3">
            <a:avLst>
              <a:gd name="adj1" fmla="val -3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24128" y="4509120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X 7 </a:t>
            </a:r>
            <a:r>
              <a:rPr lang="es-ES" dirty="0" err="1" smtClean="0"/>
              <a:t>gestures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2915816" y="2564904"/>
            <a:ext cx="24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X 5 </a:t>
            </a:r>
            <a:r>
              <a:rPr lang="en-GB" dirty="0" smtClean="0"/>
              <a:t>Different Users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22" grpId="0"/>
      <p:bldP spid="22" grpId="1"/>
      <p:bldP spid="23" grpId="0"/>
      <p:bldP spid="23" grpId="1"/>
      <p:bldP spid="36" grpId="0"/>
      <p:bldP spid="36" grpId="1"/>
      <p:bldP spid="37" grpId="0"/>
      <p:bldP spid="3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Experimental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71604" y="1599772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Leave one out and test results</a:t>
            </a:r>
          </a:p>
          <a:p>
            <a:pPr marL="34290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pic>
        <p:nvPicPr>
          <p:cNvPr id="24" name="Picture 23" descr="graficasGestosReconocimient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2348880"/>
            <a:ext cx="6357982" cy="2381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ounded Rectangle 24"/>
          <p:cNvSpPr/>
          <p:nvPr/>
        </p:nvSpPr>
        <p:spPr>
          <a:xfrm>
            <a:off x="2357422" y="5000636"/>
            <a:ext cx="2000264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&gt; 96%</a:t>
            </a:r>
            <a:endParaRPr lang="en-US" sz="3200" dirty="0"/>
          </a:p>
        </p:txBody>
      </p:sp>
      <p:sp>
        <p:nvSpPr>
          <p:cNvPr id="26" name="Rounded Rectangle 25"/>
          <p:cNvSpPr/>
          <p:nvPr/>
        </p:nvSpPr>
        <p:spPr>
          <a:xfrm>
            <a:off x="5286380" y="5000636"/>
            <a:ext cx="2000264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&gt; 95%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5" grpId="0" animBg="1"/>
      <p:bldP spid="25" grpId="1" animBg="1"/>
      <p:bldP spid="26" grpId="0" animBg="1"/>
      <p:bldP spid="2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Experimental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71604" y="1599772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Graphical matching representation</a:t>
            </a:r>
          </a:p>
          <a:p>
            <a:pPr marL="34290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pic>
        <p:nvPicPr>
          <p:cNvPr id="10" name="Picture 9" descr="internalMatch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3042" y="2143116"/>
            <a:ext cx="6306509" cy="34049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Conclusion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3471874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GB" sz="2000" dirty="0" smtClean="0"/>
              <a:t>Automatic segmentation</a:t>
            </a:r>
          </a:p>
          <a:p>
            <a:pPr>
              <a:lnSpc>
                <a:spcPct val="200000"/>
              </a:lnSpc>
            </a:pPr>
            <a:r>
              <a:rPr lang="en-GB" sz="2000" dirty="0" smtClean="0"/>
              <a:t>More instruments added to the representation</a:t>
            </a:r>
          </a:p>
          <a:p>
            <a:pPr>
              <a:lnSpc>
                <a:spcPct val="200000"/>
              </a:lnSpc>
            </a:pPr>
            <a:r>
              <a:rPr lang="en-GB" sz="2000" dirty="0" smtClean="0"/>
              <a:t>Filtering and noise reduction</a:t>
            </a:r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n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514600"/>
            <a:ext cx="3389313" cy="267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8D9178-6ADE-4F38-BBAC-DE286DD5D4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s-ES_tradnl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Scope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Radar data representation for meteorological analysis.</a:t>
            </a: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2" name="Picture 11" descr="australia_maps01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2204864"/>
            <a:ext cx="4274276" cy="2947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uppermissvly_loop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3240" y="2643182"/>
            <a:ext cx="3357566" cy="3195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sz="1800" dirty="0" smtClean="0">
                <a:latin typeface="Verdana" pitchFamily="34" charset="0"/>
                <a:ea typeface="ＭＳ Ｐゴシック"/>
              </a:rPr>
              <a:t>Scope and Objectives</a:t>
            </a:r>
          </a:p>
        </p:txBody>
      </p:sp>
      <p:sp>
        <p:nvSpPr>
          <p:cNvPr id="9219" name="2 Marcador de contenido"/>
          <p:cNvSpPr>
            <a:spLocks noGrp="1"/>
          </p:cNvSpPr>
          <p:nvPr>
            <p:ph idx="1"/>
          </p:nvPr>
        </p:nvSpPr>
        <p:spPr>
          <a:xfrm>
            <a:off x="1643042" y="1600200"/>
            <a:ext cx="7043758" cy="4525963"/>
          </a:xfrm>
        </p:spPr>
        <p:txBody>
          <a:bodyPr/>
          <a:lstStyle/>
          <a:p>
            <a:pPr eaLnBrk="1" hangingPunct="1">
              <a:buNone/>
            </a:pPr>
            <a:r>
              <a:rPr lang="en-GB" sz="2400" dirty="0" smtClean="0">
                <a:ea typeface="ＭＳ Ｐゴシック"/>
              </a:rPr>
              <a:t>Objectives</a:t>
            </a:r>
          </a:p>
          <a:p>
            <a:pPr eaLnBrk="1" hangingPunct="1">
              <a:buNone/>
            </a:pPr>
            <a:endParaRPr lang="en-GB" sz="2400" dirty="0" smtClean="0">
              <a:ea typeface="ＭＳ Ｐゴシック"/>
            </a:endParaRPr>
          </a:p>
          <a:p>
            <a:pPr eaLnBrk="1" hangingPunct="1"/>
            <a:r>
              <a:rPr lang="en-GB" sz="2400" dirty="0" smtClean="0">
                <a:ea typeface="ＭＳ Ｐゴシック"/>
              </a:rPr>
              <a:t>Represent the weather data with a </a:t>
            </a:r>
            <a:r>
              <a:rPr lang="en-GB" sz="2400" dirty="0" smtClean="0"/>
              <a:t>interactive and immersive hybrid 3D viewer.</a:t>
            </a:r>
            <a:endParaRPr lang="en-GB" sz="2400" dirty="0" smtClean="0">
              <a:ea typeface="ＭＳ Ｐゴシック"/>
            </a:endParaRPr>
          </a:p>
          <a:p>
            <a:pPr eaLnBrk="1" hangingPunct="1"/>
            <a:r>
              <a:rPr lang="en-GB" sz="2400" dirty="0" smtClean="0">
                <a:ea typeface="ＭＳ Ｐゴシック"/>
              </a:rPr>
              <a:t>Easy interaction between user and the represented scene using a gesture interface.</a:t>
            </a:r>
            <a:endParaRPr lang="en-GB" sz="2400" dirty="0" smtClean="0">
              <a:ea typeface="ＭＳ Ｐゴシック"/>
            </a:endParaRPr>
          </a:p>
          <a:p>
            <a:pPr eaLnBrk="1" hangingPunct="1"/>
            <a:endParaRPr lang="en-GB" sz="2400" dirty="0" smtClean="0">
              <a:ea typeface="ＭＳ Ｐゴシック"/>
            </a:endParaRPr>
          </a:p>
        </p:txBody>
      </p:sp>
      <p:sp>
        <p:nvSpPr>
          <p:cNvPr id="9220" name="3 Marcador de número de diapositiva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E9F70D3-35A8-4CC7-AD2D-DE1DDC019B04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 dirty="0" smtClean="0"/>
          </a:p>
        </p:txBody>
      </p:sp>
      <p:sp>
        <p:nvSpPr>
          <p:cNvPr id="9221" name="4 Marcador de pie de página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571604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Radar lectures representation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9" name="Picture 8" descr="cone_geometr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680" y="2420888"/>
            <a:ext cx="4959708" cy="2741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texturaDatosGri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680" y="2564904"/>
            <a:ext cx="2434940" cy="2684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texturaDatosColo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1960" y="2564904"/>
            <a:ext cx="2428893" cy="2677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 descr="Gray_scal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76256" y="2204864"/>
            <a:ext cx="525620" cy="3528392"/>
          </a:xfrm>
          <a:prstGeom prst="rect">
            <a:avLst/>
          </a:prstGeom>
        </p:spPr>
      </p:pic>
      <p:pic>
        <p:nvPicPr>
          <p:cNvPr id="19" name="Picture 18" descr="escalaColores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6336" y="2204864"/>
            <a:ext cx="581265" cy="3550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ubes13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5456" y="1947042"/>
            <a:ext cx="4732768" cy="37862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400040"/>
          </a:xfrm>
        </p:spPr>
        <p:txBody>
          <a:bodyPr/>
          <a:lstStyle/>
          <a:p>
            <a:r>
              <a:rPr lang="en-GB" dirty="0" smtClean="0">
                <a:cs typeface="+mn-cs"/>
              </a:rPr>
              <a:t>Combination of Model Weather and Model Terrain</a:t>
            </a:r>
          </a:p>
          <a:p>
            <a:endParaRPr lang="en-US" sz="1800" b="1" dirty="0" smtClean="0">
              <a:ea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pic>
        <p:nvPicPr>
          <p:cNvPr id="9" name="Picture 8" descr="euskadiPunter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39752" y="2348880"/>
            <a:ext cx="4714878" cy="3771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euskadiPunteroNub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1428" y="2780928"/>
            <a:ext cx="4714908" cy="37719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571180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Hidden information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pic>
        <p:nvPicPr>
          <p:cNvPr id="17" name="Picture 16" descr="mapaNubesGlob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3042" y="2143116"/>
            <a:ext cx="4838096" cy="3714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 descr="colisionMontañ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1736" y="2500306"/>
            <a:ext cx="4857784" cy="3733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571180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Hidden information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779912" y="3356992"/>
            <a:ext cx="1368152" cy="1008112"/>
            <a:chOff x="3779912" y="3356992"/>
            <a:chExt cx="1368152" cy="1008112"/>
          </a:xfrm>
        </p:grpSpPr>
        <p:sp>
          <p:nvSpPr>
            <p:cNvPr id="8" name="Rounded Rectangle 7"/>
            <p:cNvSpPr/>
            <p:nvPr/>
          </p:nvSpPr>
          <p:spPr>
            <a:xfrm>
              <a:off x="3779912" y="3356992"/>
              <a:ext cx="1368152" cy="100811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5400000">
              <a:off x="4319972" y="3537012"/>
              <a:ext cx="432048" cy="648072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Immersive Representation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74" name="Flowchart: Data 73"/>
          <p:cNvSpPr/>
          <p:nvPr/>
        </p:nvSpPr>
        <p:spPr>
          <a:xfrm rot="16200000">
            <a:off x="4818040" y="1454770"/>
            <a:ext cx="2349711" cy="3705884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3347864" y="3933056"/>
            <a:ext cx="725714" cy="1584738"/>
            <a:chOff x="2267744" y="2780928"/>
            <a:chExt cx="725714" cy="1584738"/>
          </a:xfrm>
        </p:grpSpPr>
        <p:sp>
          <p:nvSpPr>
            <p:cNvPr id="77" name="Round Same Side Corner Rectangle 76"/>
            <p:cNvSpPr/>
            <p:nvPr/>
          </p:nvSpPr>
          <p:spPr>
            <a:xfrm rot="10800000">
              <a:off x="2455303" y="3861610"/>
              <a:ext cx="144016" cy="504056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ound Same Side Corner Rectangle 77"/>
            <p:cNvSpPr/>
            <p:nvPr/>
          </p:nvSpPr>
          <p:spPr>
            <a:xfrm rot="10800000">
              <a:off x="2627785" y="3861610"/>
              <a:ext cx="144016" cy="504056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2267744" y="3212976"/>
              <a:ext cx="725714" cy="696686"/>
            </a:xfrm>
            <a:custGeom>
              <a:avLst/>
              <a:gdLst>
                <a:gd name="connsiteX0" fmla="*/ 14514 w 725714"/>
                <a:gd name="connsiteY0" fmla="*/ 638628 h 696686"/>
                <a:gd name="connsiteX1" fmla="*/ 0 w 725714"/>
                <a:gd name="connsiteY1" fmla="*/ 116114 h 696686"/>
                <a:gd name="connsiteX2" fmla="*/ 87086 w 725714"/>
                <a:gd name="connsiteY2" fmla="*/ 0 h 696686"/>
                <a:gd name="connsiteX3" fmla="*/ 624114 w 725714"/>
                <a:gd name="connsiteY3" fmla="*/ 0 h 696686"/>
                <a:gd name="connsiteX4" fmla="*/ 711200 w 725714"/>
                <a:gd name="connsiteY4" fmla="*/ 116114 h 696686"/>
                <a:gd name="connsiteX5" fmla="*/ 725714 w 725714"/>
                <a:gd name="connsiteY5" fmla="*/ 638628 h 696686"/>
                <a:gd name="connsiteX6" fmla="*/ 566057 w 725714"/>
                <a:gd name="connsiteY6" fmla="*/ 638628 h 696686"/>
                <a:gd name="connsiteX7" fmla="*/ 551543 w 725714"/>
                <a:gd name="connsiteY7" fmla="*/ 188686 h 696686"/>
                <a:gd name="connsiteX8" fmla="*/ 522514 w 725714"/>
                <a:gd name="connsiteY8" fmla="*/ 188686 h 696686"/>
                <a:gd name="connsiteX9" fmla="*/ 522514 w 725714"/>
                <a:gd name="connsiteY9" fmla="*/ 696686 h 696686"/>
                <a:gd name="connsiteX10" fmla="*/ 174171 w 725714"/>
                <a:gd name="connsiteY10" fmla="*/ 696686 h 696686"/>
                <a:gd name="connsiteX11" fmla="*/ 174171 w 725714"/>
                <a:gd name="connsiteY11" fmla="*/ 188686 h 696686"/>
                <a:gd name="connsiteX12" fmla="*/ 145143 w 725714"/>
                <a:gd name="connsiteY12" fmla="*/ 174171 h 696686"/>
                <a:gd name="connsiteX13" fmla="*/ 145143 w 725714"/>
                <a:gd name="connsiteY13" fmla="*/ 624114 h 696686"/>
                <a:gd name="connsiteX14" fmla="*/ 14514 w 725714"/>
                <a:gd name="connsiteY14" fmla="*/ 638628 h 69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5714" h="696686">
                  <a:moveTo>
                    <a:pt x="14514" y="638628"/>
                  </a:moveTo>
                  <a:lnTo>
                    <a:pt x="0" y="116114"/>
                  </a:lnTo>
                  <a:lnTo>
                    <a:pt x="87086" y="0"/>
                  </a:lnTo>
                  <a:lnTo>
                    <a:pt x="624114" y="0"/>
                  </a:lnTo>
                  <a:lnTo>
                    <a:pt x="711200" y="116114"/>
                  </a:lnTo>
                  <a:lnTo>
                    <a:pt x="725714" y="638628"/>
                  </a:lnTo>
                  <a:lnTo>
                    <a:pt x="566057" y="638628"/>
                  </a:lnTo>
                  <a:lnTo>
                    <a:pt x="551543" y="188686"/>
                  </a:lnTo>
                  <a:lnTo>
                    <a:pt x="522514" y="188686"/>
                  </a:lnTo>
                  <a:lnTo>
                    <a:pt x="522514" y="696686"/>
                  </a:lnTo>
                  <a:lnTo>
                    <a:pt x="174171" y="696686"/>
                  </a:lnTo>
                  <a:lnTo>
                    <a:pt x="174171" y="188686"/>
                  </a:lnTo>
                  <a:lnTo>
                    <a:pt x="145143" y="174171"/>
                  </a:lnTo>
                  <a:lnTo>
                    <a:pt x="145143" y="624114"/>
                  </a:lnTo>
                  <a:lnTo>
                    <a:pt x="14514" y="6386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411760" y="2780928"/>
              <a:ext cx="432048" cy="43204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/>
          <p:cNvCxnSpPr/>
          <p:nvPr/>
        </p:nvCxnSpPr>
        <p:spPr>
          <a:xfrm flipV="1">
            <a:off x="4067944" y="3212976"/>
            <a:ext cx="1800200" cy="1080120"/>
          </a:xfrm>
          <a:prstGeom prst="straightConnector1">
            <a:avLst/>
          </a:prstGeom>
          <a:ln>
            <a:prstDash val="dashDot"/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948264" y="2780928"/>
            <a:ext cx="720080" cy="288032"/>
            <a:chOff x="467544" y="4725144"/>
            <a:chExt cx="1584176" cy="576064"/>
          </a:xfrm>
        </p:grpSpPr>
        <p:sp>
          <p:nvSpPr>
            <p:cNvPr id="13" name="Snip and Round Single Corner Rectangle 12"/>
            <p:cNvSpPr/>
            <p:nvPr/>
          </p:nvSpPr>
          <p:spPr>
            <a:xfrm rot="10800000">
              <a:off x="1259632" y="4725144"/>
              <a:ext cx="792088" cy="576064"/>
            </a:xfrm>
            <a:prstGeom prst="snipRoundRect">
              <a:avLst>
                <a:gd name="adj1" fmla="val 16667"/>
                <a:gd name="adj2" fmla="val 403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nip and Round Single Corner Rectangle 13"/>
            <p:cNvSpPr/>
            <p:nvPr/>
          </p:nvSpPr>
          <p:spPr>
            <a:xfrm rot="10800000" flipH="1">
              <a:off x="467544" y="4725144"/>
              <a:ext cx="792088" cy="576064"/>
            </a:xfrm>
            <a:prstGeom prst="snipRoundRect">
              <a:avLst>
                <a:gd name="adj1" fmla="val 16667"/>
                <a:gd name="adj2" fmla="val 403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nip and Round Single Corner Rectangle 14"/>
            <p:cNvSpPr/>
            <p:nvPr/>
          </p:nvSpPr>
          <p:spPr>
            <a:xfrm rot="10800000">
              <a:off x="1353667" y="4799724"/>
              <a:ext cx="639688" cy="423664"/>
            </a:xfrm>
            <a:prstGeom prst="snipRoundRect">
              <a:avLst>
                <a:gd name="adj1" fmla="val 16667"/>
                <a:gd name="adj2" fmla="val 40308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nip and Round Single Corner Rectangle 15"/>
            <p:cNvSpPr/>
            <p:nvPr/>
          </p:nvSpPr>
          <p:spPr>
            <a:xfrm rot="10800000" flipH="1">
              <a:off x="539552" y="4797152"/>
              <a:ext cx="648072" cy="432048"/>
            </a:xfrm>
            <a:prstGeom prst="snipRoundRect">
              <a:avLst>
                <a:gd name="adj1" fmla="val 16667"/>
                <a:gd name="adj2" fmla="val 40308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21387E-6 L -0.13386 -0.12578 " pathEditMode="relative" ptsTypes="AA">
                                      <p:cBhvr>
                                        <p:cTn id="3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85 -0.12577 L 0.14965 0.10498 " pathEditMode="relative" ptsTypes="AA">
                                      <p:cBhvr>
                                        <p:cTn id="3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4" grpId="0" animBg="1"/>
      <p:bldP spid="74" grpId="1" animBg="1"/>
    </p:bldLst>
  </p:timing>
</p:sld>
</file>

<file path=ppt/theme/theme1.xml><?xml version="1.0" encoding="utf-8"?>
<a:theme xmlns:a="http://schemas.openxmlformats.org/drawingml/2006/main" name="Plantilla Fondo Blanco Versión Office 200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Fondo Blanco Versión Office 2007</Template>
  <TotalTime>1012</TotalTime>
  <Words>1070</Words>
  <Application>Microsoft Office PowerPoint</Application>
  <PresentationFormat>On-screen Show (4:3)</PresentationFormat>
  <Paragraphs>256</Paragraphs>
  <Slides>26</Slides>
  <Notes>17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Plantilla Fondo Blanco Versión Office 2007</vt:lpstr>
      <vt:lpstr>Slide 1</vt:lpstr>
      <vt:lpstr>Slide 2</vt:lpstr>
      <vt:lpstr>Slide 3</vt:lpstr>
      <vt:lpstr>Scope and Objectives</vt:lpstr>
      <vt:lpstr>Slide 5</vt:lpstr>
      <vt:lpstr>Slide 6</vt:lpstr>
      <vt:lpstr>Slide 7</vt:lpstr>
      <vt:lpstr>Slide 8</vt:lpstr>
      <vt:lpstr>Slide 9</vt:lpstr>
      <vt:lpstr>Slide 10</vt:lpstr>
      <vt:lpstr>Slide 11</vt:lpstr>
      <vt:lpstr>Gesture Interaction</vt:lpstr>
      <vt:lpstr>Gesture Interaction</vt:lpstr>
      <vt:lpstr>Gesture Interaction</vt:lpstr>
      <vt:lpstr>Gesture Interaction</vt:lpstr>
      <vt:lpstr>Gesture Interaction</vt:lpstr>
      <vt:lpstr>Gesture Interaction</vt:lpstr>
      <vt:lpstr>Gesture Interaction</vt:lpstr>
      <vt:lpstr>Gesture Interaction</vt:lpstr>
      <vt:lpstr>Gesture Interaction</vt:lpstr>
      <vt:lpstr>Experimental Results</vt:lpstr>
      <vt:lpstr>Experimental Results</vt:lpstr>
      <vt:lpstr>Experimental Results</vt:lpstr>
      <vt:lpstr>Experimental Results</vt:lpstr>
      <vt:lpstr>Conclusion and Future Work</vt:lpstr>
      <vt:lpstr>Slide 26</vt:lpstr>
    </vt:vector>
  </TitlesOfParts>
  <Company>Vicomtech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bbeobide</dc:creator>
  <cp:lastModifiedBy>jgoenetxea</cp:lastModifiedBy>
  <cp:revision>139</cp:revision>
  <dcterms:created xsi:type="dcterms:W3CDTF">2009-11-20T09:36:15Z</dcterms:created>
  <dcterms:modified xsi:type="dcterms:W3CDTF">2010-06-21T07:29:39Z</dcterms:modified>
</cp:coreProperties>
</file>